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  <p:sldMasterId id="2147483750" r:id="rId3"/>
    <p:sldMasterId id="2147483775" r:id="rId4"/>
  </p:sldMasterIdLst>
  <p:notesMasterIdLst>
    <p:notesMasterId r:id="rId35"/>
  </p:notesMasterIdLst>
  <p:handoutMasterIdLst>
    <p:handoutMasterId r:id="rId36"/>
  </p:handoutMasterIdLst>
  <p:sldIdLst>
    <p:sldId id="508" r:id="rId5"/>
    <p:sldId id="388" r:id="rId6"/>
    <p:sldId id="469" r:id="rId7"/>
    <p:sldId id="421" r:id="rId8"/>
    <p:sldId id="470" r:id="rId9"/>
    <p:sldId id="471" r:id="rId10"/>
    <p:sldId id="490" r:id="rId11"/>
    <p:sldId id="491" r:id="rId12"/>
    <p:sldId id="475" r:id="rId13"/>
    <p:sldId id="494" r:id="rId14"/>
    <p:sldId id="496" r:id="rId15"/>
    <p:sldId id="497" r:id="rId16"/>
    <p:sldId id="477" r:id="rId17"/>
    <p:sldId id="500" r:id="rId18"/>
    <p:sldId id="486" r:id="rId19"/>
    <p:sldId id="484" r:id="rId20"/>
    <p:sldId id="487" r:id="rId21"/>
    <p:sldId id="485" r:id="rId22"/>
    <p:sldId id="478" r:id="rId23"/>
    <p:sldId id="501" r:id="rId24"/>
    <p:sldId id="495" r:id="rId25"/>
    <p:sldId id="498" r:id="rId26"/>
    <p:sldId id="499" r:id="rId27"/>
    <p:sldId id="479" r:id="rId28"/>
    <p:sldId id="503" r:id="rId29"/>
    <p:sldId id="507" r:id="rId30"/>
    <p:sldId id="504" r:id="rId31"/>
    <p:sldId id="505" r:id="rId32"/>
    <p:sldId id="506" r:id="rId33"/>
    <p:sldId id="451" r:id="rId34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s78t3PyhGRRMk82kQ+p5IA==" hashData="V+xZRD4BcLyd9OiwhsKa+3fRSBc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4435"/>
    <a:srgbClr val="0081E2"/>
    <a:srgbClr val="0594FF"/>
    <a:srgbClr val="002D86"/>
    <a:srgbClr val="00359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564" autoAdjust="0"/>
  </p:normalViewPr>
  <p:slideViewPr>
    <p:cSldViewPr>
      <p:cViewPr>
        <p:scale>
          <a:sx n="75" d="100"/>
          <a:sy n="75" d="100"/>
        </p:scale>
        <p:origin x="-1434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964" y="-114"/>
      </p:cViewPr>
      <p:guideLst>
        <p:guide orient="horz" pos="3224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206" cy="511649"/>
          </a:xfrm>
          <a:prstGeom prst="rect">
            <a:avLst/>
          </a:prstGeom>
        </p:spPr>
        <p:txBody>
          <a:bodyPr vert="horz" lIns="94762" tIns="47382" rIns="94762" bIns="4738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202" y="1"/>
            <a:ext cx="3078206" cy="511649"/>
          </a:xfrm>
          <a:prstGeom prst="rect">
            <a:avLst/>
          </a:prstGeom>
        </p:spPr>
        <p:txBody>
          <a:bodyPr vert="horz" lIns="94762" tIns="47382" rIns="94762" bIns="47382" rtlCol="0"/>
          <a:lstStyle>
            <a:lvl1pPr algn="r">
              <a:defRPr sz="1200"/>
            </a:lvl1pPr>
          </a:lstStyle>
          <a:p>
            <a:fld id="{E9CEE933-F094-473E-AB3A-E7CB1252F879}" type="datetimeFigureOut">
              <a:rPr lang="zh-TW" altLang="en-US" smtClean="0"/>
              <a:pPr/>
              <a:t>2014/12/10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332"/>
            <a:ext cx="3078206" cy="511648"/>
          </a:xfrm>
          <a:prstGeom prst="rect">
            <a:avLst/>
          </a:prstGeom>
        </p:spPr>
        <p:txBody>
          <a:bodyPr vert="horz" lIns="94762" tIns="47382" rIns="94762" bIns="4738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202" y="9721332"/>
            <a:ext cx="3078206" cy="511648"/>
          </a:xfrm>
          <a:prstGeom prst="rect">
            <a:avLst/>
          </a:prstGeom>
        </p:spPr>
        <p:txBody>
          <a:bodyPr vert="horz" lIns="94762" tIns="47382" rIns="94762" bIns="47382" rtlCol="0" anchor="b"/>
          <a:lstStyle>
            <a:lvl1pPr algn="r">
              <a:defRPr sz="1200"/>
            </a:lvl1pPr>
          </a:lstStyle>
          <a:p>
            <a:fld id="{9D41F059-B69B-4228-8785-954FAEC4DE4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7381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9" cy="511731"/>
          </a:xfrm>
          <a:prstGeom prst="rect">
            <a:avLst/>
          </a:prstGeom>
        </p:spPr>
        <p:txBody>
          <a:bodyPr vert="horz" lIns="94762" tIns="47382" rIns="94762" bIns="473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9" cy="511731"/>
          </a:xfrm>
          <a:prstGeom prst="rect">
            <a:avLst/>
          </a:prstGeom>
        </p:spPr>
        <p:txBody>
          <a:bodyPr vert="horz" lIns="94762" tIns="47382" rIns="94762" bIns="47382" rtlCol="0"/>
          <a:lstStyle>
            <a:lvl1pPr algn="r">
              <a:defRPr sz="1200"/>
            </a:lvl1pPr>
          </a:lstStyle>
          <a:p>
            <a:fld id="{69DE2F2B-2ADF-476B-8154-CE6052F953D4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2" tIns="47382" rIns="94762" bIns="473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8" y="4861443"/>
            <a:ext cx="5683250" cy="4605576"/>
          </a:xfrm>
          <a:prstGeom prst="rect">
            <a:avLst/>
          </a:prstGeom>
        </p:spPr>
        <p:txBody>
          <a:bodyPr vert="horz" lIns="94762" tIns="47382" rIns="94762" bIns="473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9" cy="511731"/>
          </a:xfrm>
          <a:prstGeom prst="rect">
            <a:avLst/>
          </a:prstGeom>
        </p:spPr>
        <p:txBody>
          <a:bodyPr vert="horz" lIns="94762" tIns="47382" rIns="94762" bIns="473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9" cy="511731"/>
          </a:xfrm>
          <a:prstGeom prst="rect">
            <a:avLst/>
          </a:prstGeom>
        </p:spPr>
        <p:txBody>
          <a:bodyPr vert="horz" lIns="94762" tIns="47382" rIns="94762" bIns="47382" rtlCol="0" anchor="b"/>
          <a:lstStyle>
            <a:lvl1pPr algn="r">
              <a:defRPr sz="1200"/>
            </a:lvl1pPr>
          </a:lstStyle>
          <a:p>
            <a:fld id="{1DB36AC9-DCEC-4118-9815-FDAA4085AC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1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Weight management</a:t>
            </a:r>
            <a:r>
              <a:rPr lang="en-US" baseline="0" dirty="0" smtClean="0"/>
              <a:t> market such as </a:t>
            </a:r>
            <a:r>
              <a:rPr lang="en-US" dirty="0" smtClean="0"/>
              <a:t>MTR ad.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36AC9-DCEC-4118-9815-FDAA4085AC0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9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</a:rPr>
              <a:t>Day 1 Slide – Growth in past 5 Years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70810" indent="-29646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85861" indent="-237172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60205" indent="-237172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34549" indent="-237172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08893" indent="-2371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3237" indent="-2371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57583" indent="-2371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31926" indent="-2371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5D65C4-AE8F-5347-B5F4-C45B97266F67}" type="slidenum">
              <a:rPr lang="en-US" sz="1200">
                <a:solidFill>
                  <a:prstClr val="black"/>
                </a:solidFill>
              </a:rPr>
              <a:pPr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600" b="1" dirty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36AC9-DCEC-4118-9815-FDAA4085AC0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03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547" indent="-290594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2381" indent="-232476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7332" indent="-232476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2285" indent="-232476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7238" indent="-2324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2189" indent="-2324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7142" indent="-2324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2094" indent="-2324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6A15DFD-F235-4847-8342-8D7301482C02}" type="slidenum">
              <a:rPr lang="en-US" sz="1200">
                <a:solidFill>
                  <a:prstClr val="black"/>
                </a:solidFill>
              </a:rPr>
              <a:pPr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36AC9-DCEC-4118-9815-FDAA4085AC0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0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80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fld id="{2009620A-868C-4F51-95DA-72EFCEFE53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" y="4419600"/>
            <a:ext cx="7772400" cy="1470025"/>
          </a:xfrm>
        </p:spPr>
        <p:txBody>
          <a:bodyPr anchor="b"/>
          <a:lstStyle>
            <a:lvl1pPr algn="l">
              <a:defRPr sz="3600" baseline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140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5867400"/>
            <a:ext cx="6400800" cy="762000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447800" y="-38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432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4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6438"/>
            <a:ext cx="5791200" cy="944562"/>
          </a:xfrm>
        </p:spPr>
        <p:txBody>
          <a:bodyPr/>
          <a:lstStyle>
            <a:lvl1pPr>
              <a:defRPr b="1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8534400" cy="4389437"/>
          </a:xfrm>
        </p:spPr>
        <p:txBody>
          <a:bodyPr/>
          <a:lstStyle>
            <a:lvl1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1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371600"/>
            <a:ext cx="5791200" cy="944562"/>
          </a:xfrm>
        </p:spPr>
        <p:txBody>
          <a:bodyPr/>
          <a:lstStyle>
            <a:lvl1pPr>
              <a:defRPr b="1">
                <a:ln w="1270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316162"/>
            <a:ext cx="8534400" cy="4389437"/>
          </a:xfrm>
        </p:spPr>
        <p:txBody>
          <a:bodyPr/>
          <a:lstStyle>
            <a:lvl1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35AE-44A1-4ED6-AEA8-5ABBF21A02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44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087" y="2447925"/>
            <a:ext cx="6284913" cy="1362075"/>
          </a:xfrm>
        </p:spPr>
        <p:txBody>
          <a:bodyPr anchor="t"/>
          <a:lstStyle>
            <a:lvl1pPr algn="r">
              <a:defRPr sz="4000" b="1" cap="all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087" y="947738"/>
            <a:ext cx="6284913" cy="1500187"/>
          </a:xfrm>
        </p:spPr>
        <p:txBody>
          <a:bodyPr anchor="b"/>
          <a:lstStyle>
            <a:lvl1pPr marL="0" indent="0" algn="r">
              <a:buNone/>
              <a:defRPr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7EA6-E896-45A1-9154-F345903B5B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42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6477000" cy="944562"/>
          </a:xfr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24310"/>
            <a:ext cx="3048000" cy="4754563"/>
          </a:xfrm>
          <a:noFill/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2B09-917C-4CE8-84A4-CF423B837B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4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>
          <a:gsLst>
            <a:gs pos="0">
              <a:schemeClr val="bg2">
                <a:lumMod val="25000"/>
              </a:schemeClr>
            </a:gs>
            <a:gs pos="50000">
              <a:schemeClr val="bg2">
                <a:lumMod val="75000"/>
              </a:schemeClr>
            </a:gs>
            <a:gs pos="10000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37160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2144712"/>
            <a:ext cx="3200400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43600" y="1371600"/>
            <a:ext cx="3200400" cy="639762"/>
          </a:xfrm>
        </p:spPr>
        <p:txBody>
          <a:bodyPr anchor="b"/>
          <a:lstStyle>
            <a:lvl1pPr marL="0" indent="0">
              <a:buNone/>
              <a:defRPr sz="2400" b="1">
                <a:ln w="3175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3600" y="2144712"/>
            <a:ext cx="3200400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432E-D556-49B1-AA44-0ADD980DBE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2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chemeClr val="bg2">
                <a:lumMod val="25000"/>
              </a:schemeClr>
            </a:gs>
            <a:gs pos="50000">
              <a:schemeClr val="bg2">
                <a:lumMod val="75000"/>
              </a:schemeClr>
            </a:gs>
            <a:gs pos="10000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6477000" cy="944562"/>
          </a:xfrm>
        </p:spPr>
        <p:txBody>
          <a:bodyPr/>
          <a:lstStyle>
            <a:lvl1pPr>
              <a:defRPr b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1AE94-C42D-430C-B655-059880745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1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304800"/>
            <a:ext cx="9144000" cy="1219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2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  <a:alpha val="1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3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BECF5-ED84-44E3-919B-70E0B2BFCC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01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14600"/>
            <a:ext cx="2438400" cy="992167"/>
          </a:xfrm>
          <a:ln>
            <a:noFill/>
          </a:ln>
        </p:spPr>
        <p:txBody>
          <a:bodyPr anchor="b"/>
          <a:lstStyle>
            <a:lvl1pPr algn="l">
              <a:defRPr sz="2000" b="1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399010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0" y="3538537"/>
            <a:ext cx="2438400" cy="33194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1AC4-55E6-48D5-821D-F68F3E06D7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495800"/>
            <a:ext cx="5486400" cy="566738"/>
          </a:xfrm>
        </p:spPr>
        <p:txBody>
          <a:bodyPr anchor="b"/>
          <a:lstStyle>
            <a:lvl1pPr algn="l">
              <a:defRPr sz="2000" b="1">
                <a:ln w="31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0" y="533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71800" y="50625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D0C21-56B7-41F5-87F4-09CB38B82F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0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286000" y="33528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981200" y="15240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133600" y="24384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4267200"/>
            <a:ext cx="5486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905000" y="762000"/>
            <a:ext cx="54864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90600" y="-30162"/>
            <a:ext cx="6477000" cy="944562"/>
          </a:xfrm>
        </p:spPr>
        <p:txBody>
          <a:bodyPr/>
          <a:lstStyle>
            <a:lvl1pPr algn="l">
              <a:defRPr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25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352800" y="762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352800" y="2667000"/>
            <a:ext cx="4648200" cy="1676400"/>
          </a:xfrm>
        </p:spPr>
        <p:txBody>
          <a:bodyPr lIns="274320" tIns="0" rIns="182880" anchor="ctr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3352800" y="4419600"/>
            <a:ext cx="4648200" cy="1600200"/>
          </a:xfrm>
        </p:spPr>
        <p:txBody>
          <a:bodyPr lIns="274320" tIns="0" rIns="18288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2819400" y="762000"/>
            <a:ext cx="1981200" cy="1676401"/>
          </a:xfrm>
        </p:spPr>
        <p:txBody>
          <a:bodyPr>
            <a:no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19400" y="2514600"/>
            <a:ext cx="1981200" cy="167640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2819400" y="4267200"/>
            <a:ext cx="1981200" cy="160020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28800" y="-1524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80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747838"/>
            <a:ext cx="5105400" cy="2366962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638800" y="1447800"/>
            <a:ext cx="3124200" cy="2352675"/>
          </a:xfrm>
        </p:spPr>
        <p:txBody>
          <a:bodyPr>
            <a:normAutofit/>
          </a:bodyPr>
          <a:lstStyle>
            <a:lvl1pPr>
              <a:defRPr lang="en-US" sz="2000" kern="12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5"/>
          </p:nvPr>
        </p:nvSpPr>
        <p:spPr>
          <a:xfrm>
            <a:off x="914400" y="4343400"/>
            <a:ext cx="5105400" cy="2362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sz="2000" kern="1200" dirty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2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3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4</a:t>
            </a:r>
          </a:p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6"/>
          </p:nvPr>
        </p:nvSpPr>
        <p:spPr>
          <a:xfrm>
            <a:off x="2286000" y="1457325"/>
            <a:ext cx="3124200" cy="23526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8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8600" y="24384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6477000" cy="944562"/>
          </a:xfrm>
        </p:spPr>
        <p:txBody>
          <a:bodyPr/>
          <a:lstStyle>
            <a:lvl1pPr>
              <a:defRPr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3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406063" y="-1055688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>
            <a:off x="10406063" y="-1055688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62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566863" y="954088"/>
            <a:ext cx="7772400" cy="147002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96315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ECAB7-1EDE-A946-9B82-6EC601020A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5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45483-DE98-7D46-9228-754EAF93FB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4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D651C-5320-854D-B992-8338CC4FA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366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F418-29F5-FB49-B1C0-0023725F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43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49E18-778D-4C49-A2D5-8348A0A09D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74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0CBD-4F19-F344-9955-5A70693B09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473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1B503-8BC1-9243-AE63-DCC432F3A4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6201" y="6324600"/>
            <a:ext cx="7429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。</a:t>
            </a:r>
            <a:endParaRPr lang="en-US" altLang="zh-TW" sz="1000" dirty="0" smtClean="0">
              <a:solidFill>
                <a:schemeClr val="bg1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*Results shown in this testimonial may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varies between individuals.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®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schemeClr val="bg1">
                  <a:lumMod val="50000"/>
                </a:schemeClr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659525" y="5662868"/>
            <a:ext cx="1274884" cy="1118932"/>
            <a:chOff x="2133600" y="1143000"/>
            <a:chExt cx="4987643" cy="4377519"/>
          </a:xfrm>
        </p:grpSpPr>
        <p:pic>
          <p:nvPicPr>
            <p:cNvPr id="7" name="Picture 6" descr="HK_tlsLogoVertical.png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/>
          </p:blipFill>
          <p:spPr>
            <a:xfrm>
              <a:off x="2133600" y="4876800"/>
              <a:ext cx="4987643" cy="643719"/>
            </a:xfrm>
            <a:prstGeom prst="rect">
              <a:avLst/>
            </a:prstGeom>
          </p:spPr>
        </p:pic>
        <p:pic>
          <p:nvPicPr>
            <p:cNvPr id="8" name="Picture 7" descr="TLS_Approved Logo_Vertical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186" y="1143000"/>
              <a:ext cx="4453184" cy="3708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550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BA6E8-4198-994B-9524-E050287634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5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1B503-8BC1-9243-AE63-DCC432F3A4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76201" y="6324600"/>
            <a:ext cx="7429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*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見證人的效果因人而異，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補充品為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TLS®</a:t>
            </a:r>
            <a:r>
              <a:rPr lang="zh-TW" alt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健康生活纖營計劃的一部份，系統包含健康飲食及運動</a:t>
            </a:r>
            <a:r>
              <a:rPr lang="zh-TW" altLang="en-US" sz="1000" dirty="0" smtClean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。</a:t>
            </a:r>
            <a:endParaRPr lang="en-US" altLang="zh-TW" sz="1000" dirty="0" smtClean="0">
              <a:solidFill>
                <a:schemeClr val="bg1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*Results shown in this testimonial may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varies between individuals.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®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華康儷中黑" panose="020B0509000000000000" pitchFamily="49" charset="-120"/>
              </a:rPr>
              <a:t>supplements are part of The TLS®  Weight Loss Solution which includes a healthy diet and exercise.</a:t>
            </a:r>
          </a:p>
          <a:p>
            <a:endParaRPr lang="en-US" sz="1000" dirty="0">
              <a:solidFill>
                <a:schemeClr val="bg1">
                  <a:lumMod val="50000"/>
                </a:schemeClr>
              </a:solidFill>
              <a:ea typeface="華康儷中黑" panose="020B0509000000000000" pitchFamily="49" charset="-120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8305799" y="6230086"/>
            <a:ext cx="628609" cy="551714"/>
            <a:chOff x="2133600" y="1143000"/>
            <a:chExt cx="4987643" cy="4377519"/>
          </a:xfrm>
        </p:grpSpPr>
        <p:pic>
          <p:nvPicPr>
            <p:cNvPr id="7" name="Picture 6" descr="HK_tlsLogoVertical.png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/>
          </p:blipFill>
          <p:spPr>
            <a:xfrm>
              <a:off x="2133600" y="4876800"/>
              <a:ext cx="4987643" cy="643719"/>
            </a:xfrm>
            <a:prstGeom prst="rect">
              <a:avLst/>
            </a:prstGeom>
          </p:spPr>
        </p:pic>
        <p:pic>
          <p:nvPicPr>
            <p:cNvPr id="8" name="Picture 7" descr="TLS_Approved Logo_Vertical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186" y="1143000"/>
              <a:ext cx="4453184" cy="3708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551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C418C-DAAE-2348-8611-5C8A3A1C92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38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E6047-F916-1D46-86EA-581CF4A037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3169E-11D3-7746-B0E7-66010AFF03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473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472DC-A799-4DDE-96E8-AE59EF8A04D2}" type="datetimeFigureOut">
              <a:rPr lang="en-US" smtClean="0"/>
              <a:pPr/>
              <a:t>12/10/2014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151E5-3648-4BAA-B42A-B79FC4CEB6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4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2">
                <a:lumMod val="25000"/>
              </a:schemeClr>
            </a:gs>
            <a:gs pos="50000">
              <a:schemeClr val="bg2">
                <a:lumMod val="75000"/>
              </a:schemeClr>
            </a:gs>
            <a:gs pos="100000">
              <a:schemeClr val="bg2">
                <a:lumMod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77B57-B008-4CE5-8338-37E128D9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E186-3112-4AB8-AF78-FDBC8ACE92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4770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554162"/>
            <a:ext cx="64770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18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ln>
            <a:solidFill>
              <a:schemeClr val="accent1">
                <a:lumMod val="50000"/>
              </a:schemeClr>
            </a:solidFill>
          </a:ln>
          <a:solidFill>
            <a:schemeClr val="accent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03A4A-9C80-4D0A-9986-9D9013BC56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3111F-3D4D-4D60-BB6B-8FC5BFB66A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7F4EE91-EB38-354F-AF27-F85B3BD7744A}" type="slidenum">
              <a:rPr lang="en-US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355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849" r:id="rId9"/>
    <p:sldLayoutId id="2147483784" r:id="rId10"/>
    <p:sldLayoutId id="2147483785" r:id="rId11"/>
    <p:sldLayoutId id="2147483786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FF"/>
          </a:solidFill>
          <a:latin typeface="+mj-lt"/>
          <a:ea typeface="ＭＳ Ｐゴシック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emf"/><Relationship Id="rId4" Type="http://schemas.openxmlformats.org/officeDocument/2006/relationships/oleObject" Target="../embeddings/Microsoft_Excel_97-2003_Worksheet1.xls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microsoft.com/office/2007/relationships/hdphoto" Target="../media/hdphoto4.wdp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48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47191"/>
            <a:ext cx="9144000" cy="107721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spAutoFit/>
          </a:bodyPr>
          <a:lstStyle>
            <a:defPPr>
              <a:defRPr lang="fr-CA"/>
            </a:defPPr>
            <a:lvl1pPr algn="ctr">
              <a:defRPr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軟正黑體" panose="020B0604030504040204" pitchFamily="34" charset="-120"/>
              </a:defRPr>
            </a:lvl1pPr>
          </a:lstStyle>
          <a:p>
            <a:r>
              <a:rPr lang="en-US" sz="3200" dirty="0"/>
              <a:t>Market Hong Kong Leadership School 2014</a:t>
            </a:r>
          </a:p>
          <a:p>
            <a:r>
              <a:rPr lang="zh-TW" altLang="en-US" sz="3200" dirty="0"/>
              <a:t>美安香港領袖訓</a:t>
            </a:r>
            <a:r>
              <a:rPr lang="zh-TW" altLang="en-US" sz="3200" dirty="0" smtClean="0"/>
              <a:t>練會議</a:t>
            </a:r>
            <a:r>
              <a:rPr lang="en-US" altLang="zh-TW" sz="3200" dirty="0" smtClean="0"/>
              <a:t>2014</a:t>
            </a:r>
            <a:endParaRPr lang="en-US" sz="320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381000" y="4255413"/>
            <a:ext cx="543741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5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Arial Black" panose="020B0A04020102020204" pitchFamily="34" charset="0"/>
                <a:ea typeface="新細明體" charset="-120"/>
                <a:cs typeface="Arial" charset="0"/>
              </a:rPr>
              <a:t>Emmy Yeung</a:t>
            </a:r>
            <a:endParaRPr lang="en-US" sz="45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Arial Black" panose="020B0A04020102020204" pitchFamily="34" charset="0"/>
              <a:ea typeface="新細明體" charset="-120"/>
              <a:cs typeface="Arial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 bwMode="auto">
          <a:xfrm>
            <a:off x="0" y="5181600"/>
            <a:ext cx="452301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</a:pPr>
            <a:r>
              <a:rPr lang="zh-TW" altLang="en-US" sz="4000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產品拓展經理</a:t>
            </a:r>
            <a:endParaRPr lang="en-US" altLang="zh-TW" sz="4000" kern="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808080"/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indent="-342900">
              <a:spcBef>
                <a:spcPts val="600"/>
              </a:spcBef>
            </a:pPr>
            <a:r>
              <a:rPr lang="en-US" altLang="zh-TW" sz="4000" b="1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Product Manager</a:t>
            </a:r>
            <a:endParaRPr lang="ca-ES" altLang="zh-TW" sz="4000" b="1" kern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25908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r="13291" b="35114"/>
          <a:stretch/>
        </p:blipFill>
        <p:spPr>
          <a:xfrm>
            <a:off x="5334000" y="1346200"/>
            <a:ext cx="2722049" cy="261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976317" y="4216941"/>
            <a:ext cx="543741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5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Arial Black" panose="020B0A04020102020204" pitchFamily="34" charset="0"/>
                <a:ea typeface="新細明體" charset="-120"/>
                <a:cs typeface="Arial" charset="0"/>
              </a:rPr>
              <a:t>Jason Lam</a:t>
            </a:r>
            <a:endParaRPr lang="en-US" sz="45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reflection blurRad="6350" stA="50000" endA="300" endPos="50000" dist="60007" dir="5400000" sy="-100000" algn="bl" rotWithShape="0"/>
              </a:effectLst>
              <a:latin typeface="Arial Black" panose="020B0A04020102020204" pitchFamily="34" charset="0"/>
              <a:ea typeface="新細明體" charset="-120"/>
              <a:cs typeface="Arial" charset="0"/>
            </a:endParaRPr>
          </a:p>
        </p:txBody>
      </p:sp>
      <p:sp>
        <p:nvSpPr>
          <p:cNvPr id="14" name="Sous-titre 2"/>
          <p:cNvSpPr txBox="1">
            <a:spLocks/>
          </p:cNvSpPr>
          <p:nvPr/>
        </p:nvSpPr>
        <p:spPr bwMode="auto">
          <a:xfrm>
            <a:off x="4343400" y="5198533"/>
            <a:ext cx="452301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</a:pPr>
            <a:r>
              <a:rPr lang="zh-TW" altLang="en-US" sz="4000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產品拓展主任</a:t>
            </a:r>
            <a:endParaRPr lang="en-US" altLang="zh-TW" sz="4000" kern="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808080"/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342900" indent="-342900">
              <a:spcBef>
                <a:spcPts val="600"/>
              </a:spcBef>
            </a:pPr>
            <a:r>
              <a:rPr lang="en-US" altLang="zh-TW" sz="4000" b="1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Product Officer</a:t>
            </a:r>
            <a:endParaRPr lang="ca-ES" altLang="zh-TW" sz="4000" b="1" kern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762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0"/>
            <a:ext cx="6629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400" b="1" dirty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低升糖指數飲</a:t>
            </a:r>
            <a:r>
              <a:rPr lang="zh-TW" altLang="en-US" sz="44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食</a:t>
            </a:r>
            <a:endParaRPr lang="en-US" altLang="zh-TW" sz="4400" b="1" dirty="0" smtClean="0">
              <a:solidFill>
                <a:schemeClr val="bg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defRPr/>
            </a:pPr>
            <a:r>
              <a:rPr lang="en-US" altLang="zh-TW" sz="40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Low Glycemic Index Diet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77371" y="3627437"/>
            <a:ext cx="6480629" cy="3001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Low Glycemic Impact Eating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Superior for weight loss and weight management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Maintaining lean muscle mass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Cardiovascular health	</a:t>
            </a:r>
          </a:p>
          <a:p>
            <a:pPr>
              <a:buFont typeface="Arial" charset="0"/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7371" y="1722437"/>
            <a:ext cx="4038600" cy="3001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</a:rPr>
              <a:t>低升糖飲食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</a:rPr>
              <a:t>有助減重及體重管理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</a:rPr>
              <a:t>維持瘦肌肉量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</a:rPr>
              <a:t>心血管健康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255828"/>
            <a:ext cx="2911739" cy="2185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3352800"/>
            <a:ext cx="2911739" cy="19411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1447800"/>
            <a:ext cx="2895600" cy="193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2078" y="1250"/>
            <a:ext cx="44694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身體構</a:t>
            </a:r>
            <a:r>
              <a:rPr lang="zh-TW" altLang="en-US" sz="44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成</a:t>
            </a:r>
            <a:r>
              <a:rPr lang="en-US" altLang="zh-TW" sz="44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44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</a:br>
            <a:r>
              <a:rPr lang="en-US" altLang="zh-TW" sz="44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Body Composition</a:t>
            </a:r>
            <a:endParaRPr lang="en-US" sz="4400" b="1" dirty="0">
              <a:solidFill>
                <a:schemeClr val="bg1"/>
              </a:solidFill>
              <a:ea typeface="華康儷中黑" panose="020B0509000000000000" pitchFamily="49" charset="-12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2789237"/>
            <a:ext cx="5486400" cy="3001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Body Composition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Repair and increase metabolism</a:t>
            </a:r>
          </a:p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Exercise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447800"/>
            <a:ext cx="3733800" cy="3001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</a:rPr>
              <a:t>身體構成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</a:rPr>
              <a:t>修復及提升新陳代謝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運動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841175"/>
              </p:ext>
            </p:extLst>
          </p:nvPr>
        </p:nvGraphicFramePr>
        <p:xfrm>
          <a:off x="152400" y="4191000"/>
          <a:ext cx="4556829" cy="24739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743200"/>
                <a:gridCol w="975429"/>
                <a:gridCol w="838200"/>
              </a:tblGrid>
              <a:tr h="218440">
                <a:tc gridSpan="3">
                  <a:txBody>
                    <a:bodyPr/>
                    <a:lstStyle/>
                    <a:p>
                      <a:pPr algn="ctr" fontAlgn="auto">
                        <a:spcBef>
                          <a:spcPct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en-US" sz="1800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脂肪比例</a:t>
                      </a:r>
                      <a:r>
                        <a:rPr lang="en-US" altLang="en-US" sz="1800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en-US" sz="1600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Fat Percentage</a:t>
                      </a:r>
                      <a:endParaRPr lang="en-US" sz="16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女性 </a:t>
                      </a:r>
                      <a:r>
                        <a:rPr lang="en-US" altLang="zh-TW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Female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kern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男性</a:t>
                      </a:r>
                      <a:r>
                        <a:rPr lang="en-US" sz="1600" u="none" kern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zh-TW" sz="1600" u="none" kern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Male</a:t>
                      </a:r>
                      <a:endParaRPr lang="en-US" sz="1600" u="none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正常</a:t>
                      </a:r>
                      <a:r>
                        <a:rPr lang="en-US" altLang="zh-TW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(30</a:t>
                      </a:r>
                      <a:r>
                        <a:rPr lang="zh-TW" alt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歲以下）</a:t>
                      </a:r>
                      <a:r>
                        <a:rPr lang="en-US" altLang="zh-TW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Normal</a:t>
                      </a:r>
                      <a:r>
                        <a:rPr lang="en-US" altLang="zh-TW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(Below 30 years old)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17-24%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14-20%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正常</a:t>
                      </a:r>
                      <a:r>
                        <a:rPr lang="en-US" altLang="zh-TW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(30</a:t>
                      </a:r>
                      <a:r>
                        <a:rPr lang="zh-TW" alt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歲以上）</a:t>
                      </a:r>
                      <a:r>
                        <a:rPr lang="en-US" altLang="zh-TW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Normal (30 years old or above)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20-27%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17-23%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肥</a:t>
                      </a:r>
                      <a:r>
                        <a:rPr lang="zh-TW" alt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胖 </a:t>
                      </a:r>
                      <a:r>
                        <a:rPr lang="en-US" altLang="zh-TW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(Obesity)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30%+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25%+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0" y="1464881"/>
            <a:ext cx="2971800" cy="2726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679950"/>
            <a:ext cx="4203700" cy="2101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156" r="2602" b="7865"/>
          <a:stretch/>
        </p:blipFill>
        <p:spPr>
          <a:xfrm>
            <a:off x="4876800" y="3433742"/>
            <a:ext cx="4203700" cy="13668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495800" y="1570037"/>
            <a:ext cx="4572000" cy="3001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300" dirty="0" smtClean="0">
                <a:solidFill>
                  <a:schemeClr val="accent5">
                    <a:lumMod val="50000"/>
                  </a:schemeClr>
                </a:solidFill>
              </a:rPr>
              <a:t>Provides</a:t>
            </a:r>
            <a:r>
              <a:rPr lang="zh-TW" altLang="en-US" sz="23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2300" dirty="0" smtClean="0">
                <a:solidFill>
                  <a:schemeClr val="accent5">
                    <a:lumMod val="50000"/>
                  </a:schemeClr>
                </a:solidFill>
              </a:rPr>
              <a:t>great</a:t>
            </a:r>
            <a:r>
              <a:rPr lang="zh-TW" altLang="en-US" sz="23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2300" dirty="0" smtClean="0">
                <a:solidFill>
                  <a:schemeClr val="accent5">
                    <a:lumMod val="50000"/>
                  </a:schemeClr>
                </a:solidFill>
              </a:rPr>
              <a:t>source</a:t>
            </a:r>
            <a:r>
              <a:rPr lang="zh-TW" altLang="en-US" sz="23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2300" dirty="0" smtClean="0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zh-TW" altLang="en-US" sz="23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zh-TW" sz="2300" dirty="0" smtClean="0">
                <a:solidFill>
                  <a:schemeClr val="accent5">
                    <a:lumMod val="50000"/>
                  </a:schemeClr>
                </a:solidFill>
              </a:rPr>
              <a:t>nutrients</a:t>
            </a:r>
            <a:endParaRPr lang="en-US" sz="23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300" dirty="0" smtClean="0">
                <a:solidFill>
                  <a:schemeClr val="accent5">
                    <a:lumMod val="50000"/>
                  </a:schemeClr>
                </a:solidFill>
              </a:rPr>
              <a:t>Supports healthy metabolism</a:t>
            </a:r>
          </a:p>
          <a:p>
            <a:r>
              <a:rPr lang="en-US" sz="2300" dirty="0" smtClean="0">
                <a:solidFill>
                  <a:schemeClr val="accent5">
                    <a:lumMod val="50000"/>
                  </a:schemeClr>
                </a:solidFill>
              </a:rPr>
              <a:t>Promotes </a:t>
            </a:r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reduction in body mass index (BMI</a:t>
            </a:r>
            <a:r>
              <a:rPr lang="en-US" sz="2300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r>
              <a:rPr lang="en-US" sz="2300" dirty="0">
                <a:solidFill>
                  <a:schemeClr val="accent5">
                    <a:lumMod val="50000"/>
                  </a:schemeClr>
                </a:solidFill>
              </a:rPr>
              <a:t>Helps reduce overall body fat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524000"/>
            <a:ext cx="5105400" cy="3001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優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質營養來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源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華康儷中黑" pitchFamily="49" charset="-120"/>
                <a:ea typeface="華康儷中黑" pitchFamily="49" charset="-120"/>
              </a:rPr>
              <a:t>支援健康新陳代謝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促進體重指數</a:t>
            </a:r>
            <a:r>
              <a:rPr lang="en-US" altLang="zh-TW" sz="2800" dirty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</a:rPr>
              <a:t>(BMI)</a:t>
            </a: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下</a:t>
            </a:r>
            <a:r>
              <a:rPr lang="zh-TW" altLang="en-US" sz="2800" dirty="0" smtClean="0">
                <a:solidFill>
                  <a:schemeClr val="accent5">
                    <a:lumMod val="5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降</a:t>
            </a:r>
            <a:endParaRPr lang="en-US" altLang="zh-TW" sz="2800" dirty="0" smtClean="0">
              <a:solidFill>
                <a:schemeClr val="accent5">
                  <a:lumMod val="50000"/>
                </a:schemeClr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2800" dirty="0">
                <a:solidFill>
                  <a:schemeClr val="accent5">
                    <a:lumMod val="50000"/>
                  </a:schemeClr>
                </a:solidFill>
                <a:latin typeface="華康儷中黑" pitchFamily="49" charset="-120"/>
                <a:ea typeface="華康儷中黑" pitchFamily="49" charset="-120"/>
              </a:rPr>
              <a:t>有助降低整體身體脂肪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7400" y="152400"/>
            <a:ext cx="8280400" cy="1143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zh-TW" altLang="en-US" sz="6300" dirty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加速減重產品／補充</a:t>
            </a:r>
            <a:r>
              <a:rPr lang="zh-TW" altLang="en-US" sz="63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品</a:t>
            </a:r>
            <a:r>
              <a:rPr lang="en-US" altLang="zh-TW" sz="54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TW" sz="54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</a:br>
            <a:r>
              <a:rPr lang="en-US" sz="5400" dirty="0">
                <a:solidFill>
                  <a:schemeClr val="bg1"/>
                </a:solidFill>
              </a:rPr>
              <a:t>Weight Loss Accelerators / </a:t>
            </a:r>
            <a:r>
              <a:rPr lang="en-US" sz="5400" dirty="0" smtClean="0">
                <a:solidFill>
                  <a:schemeClr val="bg1"/>
                </a:solidFill>
              </a:rPr>
              <a:t>Supplements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0"/>
          <a:stretch/>
        </p:blipFill>
        <p:spPr>
          <a:xfrm>
            <a:off x="609600" y="3924300"/>
            <a:ext cx="8001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70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446315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2000"/>
                </a:schemeClr>
              </a:gs>
              <a:gs pos="0">
                <a:schemeClr val="accent5">
                  <a:lumMod val="75000"/>
                </a:schemeClr>
              </a:gs>
              <a:gs pos="81000">
                <a:schemeClr val="accent5">
                  <a:lumMod val="60000"/>
                  <a:lumOff val="40000"/>
                  <a:alpha val="1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6200" y="304800"/>
            <a:ext cx="8229600" cy="10559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華康儷中黑" panose="020B0509000000000000" pitchFamily="49" charset="-120"/>
                <a:cs typeface="+mj-cs"/>
              </a:rPr>
              <a:t>2014 </a:t>
            </a:r>
            <a:r>
              <a:rPr kumimoji="0" lang="zh-TW" alt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華康儷中黑" panose="020B0509000000000000" pitchFamily="49" charset="-120"/>
                <a:cs typeface="+mj-cs"/>
              </a:rPr>
              <a:t>新</a:t>
            </a:r>
            <a:r>
              <a:rPr lang="zh-TW" altLang="en-US" sz="4400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ea typeface="華康儷中黑" panose="020B0509000000000000" pitchFamily="49" charset="-120"/>
                <a:cs typeface="+mj-cs"/>
              </a:rPr>
              <a:t>產品</a:t>
            </a:r>
            <a:r>
              <a:rPr lang="en-US" altLang="zh-TW" sz="44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ea typeface="華康儷中黑" panose="020B0509000000000000" pitchFamily="49" charset="-120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4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ea typeface="華康儷中黑" panose="020B0509000000000000" pitchFamily="49" charset="-120"/>
                <a:cs typeface="+mj-cs"/>
              </a:rPr>
              <a:t>New PRODUCTS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ea typeface="華康儷中黑" panose="020B0509000000000000" pitchFamily="49" charset="-120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3962400" cy="38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2400" y="5105400"/>
            <a:ext cx="3886200" cy="685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83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ea typeface="華康儷中黑" panose="020B0509000000000000" pitchFamily="49" charset="-120"/>
              </a:rPr>
              <a:t>隆重登場</a:t>
            </a:r>
            <a:r>
              <a:rPr lang="en-US" altLang="zh-TW" sz="3200" dirty="0" smtClean="0">
                <a:ea typeface="華康儷中黑" panose="020B0509000000000000" pitchFamily="49" charset="-120"/>
              </a:rPr>
              <a:t>NEW</a:t>
            </a:r>
            <a:endParaRPr lang="en-US" sz="3200" dirty="0">
              <a:ea typeface="華康儷中黑" panose="020B0509000000000000" pitchFamily="49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3048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TLS® </a:t>
            </a:r>
            <a:r>
              <a:rPr lang="zh-TW" alt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塑</a:t>
            </a:r>
            <a:r>
              <a:rPr lang="zh-TW" alt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身去脂配方－紅花籽油精</a:t>
            </a:r>
            <a:r>
              <a:rPr lang="zh-TW" alt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華</a:t>
            </a:r>
            <a:endParaRPr lang="en-US" altLang="zh-TW" sz="3600" b="1" dirty="0" smtClean="0">
              <a:solidFill>
                <a:schemeClr val="bg1"/>
              </a:solidFill>
              <a:ea typeface="華康儷中黑" panose="020B0509000000000000" pitchFamily="49" charset="-120"/>
            </a:endParaRPr>
          </a:p>
          <a:p>
            <a:r>
              <a:rPr lang="en-US" sz="3600" b="1" dirty="0" err="1">
                <a:solidFill>
                  <a:schemeClr val="bg1"/>
                </a:solidFill>
                <a:ea typeface="華康儷中黑" panose="020B0509000000000000" pitchFamily="49" charset="-120"/>
              </a:rPr>
              <a:t>Tonalin</a:t>
            </a:r>
            <a:r>
              <a:rPr 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™ CLA (Conjugated Linoleic Acid)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593" y="276761"/>
            <a:ext cx="34628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中央肥</a:t>
            </a:r>
            <a:r>
              <a:rPr lang="zh-TW" altLang="en-US" sz="40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胖</a:t>
            </a:r>
            <a:r>
              <a:rPr lang="en-US" altLang="zh-TW" sz="40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</a:br>
            <a:r>
              <a:rPr lang="en-US" altLang="zh-TW" sz="40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Central Obesity</a:t>
            </a:r>
            <a:endParaRPr lang="en-US" sz="4000" dirty="0">
              <a:solidFill>
                <a:schemeClr val="bg1"/>
              </a:solidFill>
              <a:ea typeface="華康儷中黑" panose="020B0509000000000000" pitchFamily="49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524000"/>
            <a:ext cx="8834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中央肥胖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俗稱「大肚腩」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)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，即腹部積聚過</a:t>
            </a:r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量</a:t>
            </a:r>
            <a:endParaRPr lang="en-US" altLang="zh-TW" sz="2400" dirty="0" smtClean="0">
              <a:solidFill>
                <a:schemeClr val="accent5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989661"/>
              </p:ext>
            </p:extLst>
          </p:nvPr>
        </p:nvGraphicFramePr>
        <p:xfrm>
          <a:off x="381000" y="4597400"/>
          <a:ext cx="4724400" cy="1727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62200"/>
                <a:gridCol w="2362200"/>
              </a:tblGrid>
              <a:tr h="43180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i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+mn-cs"/>
                        </a:rPr>
                        <a:t>亞洲成年人</a:t>
                      </a:r>
                      <a:r>
                        <a:rPr lang="zh-TW" altLang="en-US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中央肥胖指標</a:t>
                      </a:r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華康儷中黑" panose="020B0509000000000000" pitchFamily="49" charset="-120"/>
                        <a:ea typeface="華康儷中黑" panose="020B0509000000000000" pitchFamily="49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性別</a:t>
                      </a:r>
                      <a:r>
                        <a:rPr lang="en-US" altLang="zh-TW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Sex</a:t>
                      </a:r>
                      <a:endParaRPr lang="en-US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腰圍</a:t>
                      </a:r>
                      <a:r>
                        <a:rPr lang="en-US" altLang="zh-TW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Waistline</a:t>
                      </a:r>
                      <a:endParaRPr lang="en-US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男</a:t>
                      </a:r>
                      <a:r>
                        <a:rPr lang="en-US" altLang="zh-TW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Male</a:t>
                      </a:r>
                      <a:endParaRPr lang="en-US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≧</a:t>
                      </a:r>
                      <a:r>
                        <a:rPr lang="en-US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90cm</a:t>
                      </a:r>
                      <a:endParaRPr lang="en-US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女</a:t>
                      </a:r>
                      <a:r>
                        <a:rPr lang="en-US" altLang="zh-TW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Female</a:t>
                      </a:r>
                      <a:endParaRPr lang="en-US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≧</a:t>
                      </a:r>
                      <a:r>
                        <a:rPr lang="en-US" altLang="zh-TW" sz="2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80cm</a:t>
                      </a:r>
                      <a:endParaRPr lang="en-US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" y="1981200"/>
            <a:ext cx="87544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研究指出腰圍可反映腹部脂肪積存的程度，從而評估個人的患病風險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衛</a:t>
            </a: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生署過往有調查顯示，男士過胖人數不斷上升，大腸癌的數字也持續增加</a:t>
            </a:r>
            <a:r>
              <a:rPr lang="zh-TW" altLang="en-US" dirty="0" smtClean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endParaRPr lang="en-US" altLang="zh-TW" dirty="0" smtClean="0">
              <a:solidFill>
                <a:schemeClr val="accent5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在二型糖尿病患者中，有</a:t>
            </a:r>
            <a:r>
              <a:rPr lang="en-US" altLang="zh-TW" b="1" dirty="0">
                <a:solidFill>
                  <a:srgbClr val="FF0000"/>
                </a:solidFill>
                <a:ea typeface="華康儷中黑" panose="020B0509000000000000" pitchFamily="49" charset="-120"/>
              </a:rPr>
              <a:t>80%</a:t>
            </a:r>
            <a:r>
              <a:rPr lang="zh-TW" altLang="en-US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都屬於腰圍超標一族</a:t>
            </a:r>
            <a:endParaRPr lang="en-US" b="1" dirty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2000" r="1763" b="2000"/>
          <a:stretch/>
        </p:blipFill>
        <p:spPr>
          <a:xfrm>
            <a:off x="5334000" y="4114800"/>
            <a:ext cx="3822700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4254" y="-4572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https://www.youtube.com/watch?v=WwbUpPnYw8k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8194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</a:rPr>
              <a:t>Central Obesity (Belly fat) </a:t>
            </a:r>
            <a:r>
              <a:rPr lang="en-US" altLang="zh-TW" sz="1600" dirty="0" smtClean="0">
                <a:solidFill>
                  <a:schemeClr val="accent5">
                    <a:lumMod val="75000"/>
                  </a:schemeClr>
                </a:solidFill>
              </a:rPr>
              <a:t>– Over  </a:t>
            </a:r>
            <a:r>
              <a:rPr lang="en-US" altLang="zh-TW" sz="1600" dirty="0">
                <a:solidFill>
                  <a:schemeClr val="accent5">
                    <a:lumMod val="75000"/>
                  </a:schemeClr>
                </a:solidFill>
              </a:rPr>
              <a:t>accumulation of abdominal </a:t>
            </a:r>
            <a:r>
              <a:rPr lang="en-US" altLang="zh-TW" sz="1600" dirty="0" smtClean="0">
                <a:solidFill>
                  <a:schemeClr val="accent5">
                    <a:lumMod val="75000"/>
                  </a:schemeClr>
                </a:solidFill>
              </a:rPr>
              <a:t>fat</a:t>
            </a:r>
          </a:p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Studies show that waistline can reflect the level of accumulation of abdominal fat which can be evaluated the risk of getting diseases.</a:t>
            </a:r>
          </a:p>
          <a:p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Previous studies of Department of Health show that the number of overweight male is increasing constantly while the number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of colorectal cancer is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increasing as well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80%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 of Type 2 diabetes patients are with excessive level of waistline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7546" y="6334036"/>
            <a:ext cx="63521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Source: https</a:t>
            </a:r>
            <a:r>
              <a:rPr lang="en-US" sz="1100" dirty="0"/>
              <a:t>://hk.news.yahoo.com/%E4%B8%AD%E5%A4%AE%E8%82%A5%E8%83%96%E8%87%B4%E7%99%BE%E7%97%85--%E5%B0%8F%E5%BF%83%E5%A4%A7%E8%82%9A%E8%85%A9.html</a:t>
            </a:r>
          </a:p>
        </p:txBody>
      </p:sp>
    </p:spTree>
    <p:extLst>
      <p:ext uri="{BB962C8B-B14F-4D97-AF65-F5344CB8AC3E}">
        <p14:creationId xmlns:p14="http://schemas.microsoft.com/office/powerpoint/2010/main" val="29654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048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TLS® </a:t>
            </a:r>
            <a:r>
              <a:rPr lang="zh-TW" alt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塑</a:t>
            </a:r>
            <a:r>
              <a:rPr lang="zh-TW" alt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身去脂配方－紅花籽油精</a:t>
            </a:r>
            <a:r>
              <a:rPr lang="zh-TW" alt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華</a:t>
            </a:r>
            <a:endParaRPr lang="en-US" altLang="zh-TW" sz="3600" b="1" dirty="0" smtClean="0">
              <a:solidFill>
                <a:schemeClr val="bg1"/>
              </a:solidFill>
              <a:ea typeface="華康儷中黑" panose="020B0509000000000000" pitchFamily="49" charset="-120"/>
            </a:endParaRPr>
          </a:p>
          <a:p>
            <a:r>
              <a:rPr lang="en-US" sz="3600" b="1" dirty="0" err="1">
                <a:solidFill>
                  <a:schemeClr val="bg1"/>
                </a:solidFill>
                <a:ea typeface="華康儷中黑" panose="020B0509000000000000" pitchFamily="49" charset="-120"/>
              </a:rPr>
              <a:t>Tonalin</a:t>
            </a:r>
            <a:r>
              <a:rPr 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™ CLA (Conjugated Linoleic Acid)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09764"/>
            <a:ext cx="5562600" cy="556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2717899"/>
            <a:ext cx="54553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或有助針對頑固腹部</a:t>
            </a:r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脂肪</a:t>
            </a:r>
            <a:endParaRPr lang="en-US" altLang="zh-TW" sz="2400" dirty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配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合運動使用有助降低整體身體脂</a:t>
            </a:r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肪</a:t>
            </a:r>
            <a:endParaRPr lang="en-US" altLang="zh-TW" sz="2400" dirty="0" smtClean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有助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促進肌肉</a:t>
            </a:r>
            <a:r>
              <a:rPr lang="zh-TW" alt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量</a:t>
            </a:r>
            <a:endParaRPr lang="en-US" altLang="zh-TW" sz="2400" dirty="0" smtClean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促進身體利用體脂肪作為能源</a:t>
            </a:r>
            <a:endParaRPr lang="en-US" altLang="zh-TW" sz="2400" dirty="0" smtClean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911" y="4461808"/>
            <a:ext cx="58357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May help to target stubborn belly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fat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Helps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reduce overall body fat when used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/>
            </a:r>
            <a:b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</a:b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in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combination with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exercise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A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ssists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in promoting lean muscle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mass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P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romotes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the utilization of body fat as fuel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716881"/>
            <a:ext cx="32243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主要好處：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/>
            </a:r>
            <a:b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</a:b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Primary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Benefits: </a:t>
            </a:r>
            <a:endParaRPr lang="en-US" sz="3200" dirty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09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3074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共軛亞油酸	</a:t>
            </a:r>
          </a:p>
          <a:p>
            <a:r>
              <a:rPr 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CLA </a:t>
            </a:r>
            <a:r>
              <a:rPr 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(Conjugated Linoleic Acid) </a:t>
            </a:r>
            <a:r>
              <a:rPr lang="en-US" sz="36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63074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有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助促進和維持肌肉，可締造修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身</a:t>
            </a:r>
            <a:endParaRPr lang="en-US" altLang="zh-TW" sz="3200" dirty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通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過重新分配脂肪到肌肉組織進行脂肪燃燒，促進身體脂肪量減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少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3137118"/>
            <a:ext cx="9067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A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ssists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in promoting and preserving lean muscle, which may slim the body. </a:t>
            </a:r>
            <a:endParaRPr lang="en-US" sz="2800" dirty="0" smtClean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P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romotes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body fat loss by redistributing fat to fat-burning muscle mass. 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953000"/>
            <a:ext cx="381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85800" y="8285202"/>
            <a:ext cx="830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華康儷中黑" panose="020B0509000000000000" pitchFamily="49" charset="-120"/>
              </a:rPr>
              <a:t>American Journal of Clinical Nutrition </a:t>
            </a:r>
            <a:endParaRPr lang="en-US" dirty="0" smtClean="0">
              <a:ea typeface="華康儷中黑" panose="020B0509000000000000" pitchFamily="49" charset="-120"/>
            </a:endParaRPr>
          </a:p>
          <a:p>
            <a:r>
              <a:rPr lang="en-US" dirty="0" smtClean="0">
                <a:ea typeface="華康儷中黑" panose="020B0509000000000000" pitchFamily="49" charset="-120"/>
              </a:rPr>
              <a:t>Conjugated </a:t>
            </a:r>
            <a:r>
              <a:rPr lang="en-US" dirty="0">
                <a:ea typeface="華康儷中黑" panose="020B0509000000000000" pitchFamily="49" charset="-120"/>
              </a:rPr>
              <a:t>Linoleic Acid supplementation for 1 year reduces body fat mass in healthy, overweight humans </a:t>
            </a:r>
            <a:endParaRPr lang="en-US" dirty="0" smtClean="0">
              <a:ea typeface="華康儷中黑" panose="020B0509000000000000" pitchFamily="49" charset="-120"/>
            </a:endParaRPr>
          </a:p>
          <a:p>
            <a:r>
              <a:rPr lang="en-US" u="sng" dirty="0" smtClean="0">
                <a:ea typeface="華康儷中黑" panose="020B0509000000000000" pitchFamily="49" charset="-120"/>
              </a:rPr>
              <a:t>Research</a:t>
            </a:r>
            <a:r>
              <a:rPr lang="en-US" dirty="0">
                <a:ea typeface="華康儷中黑" panose="020B0509000000000000" pitchFamily="49" charset="-120"/>
              </a:rPr>
              <a:t>: Overweight volunteers received CLA each day over a one-year period; control group received a placebo each day. </a:t>
            </a:r>
            <a:endParaRPr lang="en-US" dirty="0" smtClean="0">
              <a:ea typeface="華康儷中黑" panose="020B0509000000000000" pitchFamily="49" charset="-120"/>
            </a:endParaRPr>
          </a:p>
          <a:p>
            <a:r>
              <a:rPr lang="en-US" u="sng" dirty="0" smtClean="0">
                <a:ea typeface="華康儷中黑" panose="020B0509000000000000" pitchFamily="49" charset="-120"/>
              </a:rPr>
              <a:t>Results</a:t>
            </a:r>
            <a:r>
              <a:rPr lang="en-US" dirty="0">
                <a:ea typeface="華康儷中黑" panose="020B0509000000000000" pitchFamily="49" charset="-120"/>
              </a:rPr>
              <a:t>: At the study's conclusion, average body fat mass in the CLA groups was </a:t>
            </a:r>
            <a:r>
              <a:rPr lang="en-US" dirty="0">
                <a:solidFill>
                  <a:srgbClr val="FF0000"/>
                </a:solidFill>
                <a:ea typeface="華康儷中黑" panose="020B0509000000000000" pitchFamily="49" charset="-120"/>
              </a:rPr>
              <a:t>6.9% - 8.7% lower</a:t>
            </a:r>
            <a:r>
              <a:rPr lang="en-US" dirty="0">
                <a:ea typeface="華康儷中黑" panose="020B0509000000000000" pitchFamily="49" charset="-120"/>
              </a:rPr>
              <a:t> than that in the placebo-control group. Long-term supplementation with CLA was shown to reduce body fat mass in healthy, overweight adults.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304800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為何是</a:t>
            </a:r>
            <a:r>
              <a:rPr 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華康儷中黑" panose="020B0509000000000000" pitchFamily="49" charset="-120"/>
              </a:rPr>
              <a:t>Tonalin</a:t>
            </a:r>
            <a:r>
              <a:rPr 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™ </a:t>
            </a:r>
            <a:r>
              <a:rPr 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CLA? </a:t>
            </a:r>
            <a:br>
              <a:rPr 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</a:br>
            <a:r>
              <a:rPr 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Why </a:t>
            </a:r>
            <a:r>
              <a:rPr lang="en-US" sz="3600" b="1" dirty="0" err="1">
                <a:solidFill>
                  <a:schemeClr val="bg1"/>
                </a:solidFill>
                <a:ea typeface="華康儷中黑" panose="020B0509000000000000" pitchFamily="49" charset="-120"/>
              </a:rPr>
              <a:t>Tonalin</a:t>
            </a:r>
            <a:r>
              <a:rPr 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™ </a:t>
            </a:r>
            <a:r>
              <a:rPr 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CLA? </a:t>
            </a:r>
            <a:endParaRPr lang="en-US" sz="3600" b="1" dirty="0">
              <a:solidFill>
                <a:schemeClr val="bg1"/>
              </a:solidFill>
              <a:ea typeface="華康儷中黑" panose="020B0509000000000000" pitchFamily="49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14400" y="6858000"/>
            <a:ext cx="830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ea typeface="華康儷中黑" panose="020B0509000000000000" pitchFamily="49" charset="-120"/>
              </a:rPr>
              <a:t>美國臨床營養學雜誌 </a:t>
            </a:r>
          </a:p>
          <a:p>
            <a:r>
              <a:rPr lang="zh-TW" altLang="en-US" dirty="0">
                <a:ea typeface="華康儷中黑" panose="020B0509000000000000" pitchFamily="49" charset="-120"/>
              </a:rPr>
              <a:t>健</a:t>
            </a:r>
            <a:r>
              <a:rPr lang="zh-TW" altLang="en-US" dirty="0" smtClean="0">
                <a:ea typeface="華康儷中黑" panose="020B0509000000000000" pitchFamily="49" charset="-120"/>
              </a:rPr>
              <a:t>康但超</a:t>
            </a:r>
            <a:r>
              <a:rPr lang="zh-TW" altLang="en-US" dirty="0">
                <a:ea typeface="華康儷中黑" panose="020B0509000000000000" pitchFamily="49" charset="-120"/>
              </a:rPr>
              <a:t>重的</a:t>
            </a:r>
            <a:r>
              <a:rPr lang="zh-TW" altLang="en-US" dirty="0" smtClean="0">
                <a:ea typeface="華康儷中黑" panose="020B0509000000000000" pitchFamily="49" charset="-120"/>
              </a:rPr>
              <a:t>人士補</a:t>
            </a:r>
            <a:r>
              <a:rPr lang="zh-TW" altLang="en-US" dirty="0">
                <a:ea typeface="華康儷中黑" panose="020B0509000000000000" pitchFamily="49" charset="-120"/>
              </a:rPr>
              <a:t>充</a:t>
            </a:r>
            <a:r>
              <a:rPr lang="zh-TW" altLang="en-US" dirty="0" smtClean="0">
                <a:ea typeface="華康儷中黑" panose="020B0509000000000000" pitchFamily="49" charset="-120"/>
              </a:rPr>
              <a:t>共</a:t>
            </a:r>
            <a:r>
              <a:rPr lang="zh-TW" altLang="en-US" dirty="0">
                <a:ea typeface="華康儷中黑" panose="020B0509000000000000" pitchFamily="49" charset="-120"/>
              </a:rPr>
              <a:t>軛亞油</a:t>
            </a:r>
            <a:r>
              <a:rPr lang="zh-TW" altLang="en-US" dirty="0" smtClean="0">
                <a:ea typeface="華康儷中黑" panose="020B0509000000000000" pitchFamily="49" charset="-120"/>
              </a:rPr>
              <a:t>酸</a:t>
            </a:r>
            <a:r>
              <a:rPr lang="en-US" altLang="zh-TW" dirty="0" smtClean="0">
                <a:ea typeface="華康儷中黑" panose="020B0509000000000000" pitchFamily="49" charset="-120"/>
              </a:rPr>
              <a:t>1</a:t>
            </a:r>
            <a:r>
              <a:rPr lang="zh-TW" altLang="en-US" dirty="0" smtClean="0">
                <a:ea typeface="華康儷中黑" panose="020B0509000000000000" pitchFamily="49" charset="-120"/>
              </a:rPr>
              <a:t>年可有效減</a:t>
            </a:r>
            <a:r>
              <a:rPr lang="zh-TW" altLang="en-US" dirty="0">
                <a:ea typeface="華康儷中黑" panose="020B0509000000000000" pitchFamily="49" charset="-120"/>
              </a:rPr>
              <a:t>少體</a:t>
            </a:r>
            <a:r>
              <a:rPr lang="zh-TW" altLang="en-US" dirty="0" smtClean="0">
                <a:ea typeface="華康儷中黑" panose="020B0509000000000000" pitchFamily="49" charset="-120"/>
              </a:rPr>
              <a:t>脂</a:t>
            </a:r>
            <a:endParaRPr lang="en-US" altLang="zh-TW" dirty="0" smtClean="0">
              <a:ea typeface="華康儷中黑" panose="020B0509000000000000" pitchFamily="49" charset="-120"/>
            </a:endParaRPr>
          </a:p>
          <a:p>
            <a:r>
              <a:rPr lang="zh-TW" altLang="en-US" dirty="0" smtClean="0">
                <a:ea typeface="華康儷中黑" panose="020B0509000000000000" pitchFamily="49" charset="-120"/>
              </a:rPr>
              <a:t>研究方法：志願的</a:t>
            </a:r>
            <a:r>
              <a:rPr lang="zh-TW" altLang="en-US" dirty="0">
                <a:ea typeface="華康儷中黑" panose="020B0509000000000000" pitchFamily="49" charset="-120"/>
              </a:rPr>
              <a:t>超</a:t>
            </a:r>
            <a:r>
              <a:rPr lang="zh-TW" altLang="en-US" dirty="0" smtClean="0">
                <a:ea typeface="華康儷中黑" panose="020B0509000000000000" pitchFamily="49" charset="-120"/>
              </a:rPr>
              <a:t>重人士接受每天</a:t>
            </a:r>
            <a:r>
              <a:rPr lang="zh-TW" altLang="en-US" dirty="0">
                <a:ea typeface="華康儷中黑" panose="020B0509000000000000" pitchFamily="49" charset="-120"/>
              </a:rPr>
              <a:t>補充</a:t>
            </a:r>
            <a:r>
              <a:rPr lang="zh-TW" altLang="en-US" dirty="0" smtClean="0">
                <a:ea typeface="華康儷中黑" panose="020B0509000000000000" pitchFamily="49" charset="-120"/>
              </a:rPr>
              <a:t>共</a:t>
            </a:r>
            <a:r>
              <a:rPr lang="zh-TW" altLang="en-US" dirty="0">
                <a:ea typeface="華康儷中黑" panose="020B0509000000000000" pitchFamily="49" charset="-120"/>
              </a:rPr>
              <a:t>軛亞油酸</a:t>
            </a:r>
            <a:r>
              <a:rPr lang="zh-TW" altLang="en-US" dirty="0" smtClean="0">
                <a:ea typeface="華康儷中黑" panose="020B0509000000000000" pitchFamily="49" charset="-120"/>
              </a:rPr>
              <a:t>超</a:t>
            </a:r>
            <a:r>
              <a:rPr lang="zh-TW" altLang="en-US" dirty="0">
                <a:ea typeface="華康儷中黑" panose="020B0509000000000000" pitchFamily="49" charset="-120"/>
              </a:rPr>
              <a:t>過</a:t>
            </a:r>
            <a:r>
              <a:rPr lang="en-US" altLang="zh-TW" dirty="0">
                <a:ea typeface="華康儷中黑" panose="020B0509000000000000" pitchFamily="49" charset="-120"/>
              </a:rPr>
              <a:t>1</a:t>
            </a:r>
            <a:r>
              <a:rPr lang="zh-TW" altLang="en-US" dirty="0" smtClean="0">
                <a:ea typeface="華康儷中黑" panose="020B0509000000000000" pitchFamily="49" charset="-120"/>
              </a:rPr>
              <a:t>年時</a:t>
            </a:r>
            <a:r>
              <a:rPr lang="zh-TW" altLang="en-US" dirty="0">
                <a:ea typeface="華康儷中黑" panose="020B0509000000000000" pitchFamily="49" charset="-120"/>
              </a:rPr>
              <a:t>間</a:t>
            </a:r>
            <a:r>
              <a:rPr lang="en-US" altLang="zh-TW" dirty="0">
                <a:ea typeface="華康儷中黑" panose="020B0509000000000000" pitchFamily="49" charset="-120"/>
              </a:rPr>
              <a:t>;</a:t>
            </a:r>
            <a:r>
              <a:rPr lang="zh-TW" altLang="en-US" dirty="0">
                <a:ea typeface="華康儷中黑" panose="020B0509000000000000" pitchFamily="49" charset="-120"/>
              </a:rPr>
              <a:t>對照</a:t>
            </a:r>
            <a:r>
              <a:rPr lang="zh-TW" altLang="en-US" dirty="0" smtClean="0">
                <a:ea typeface="華康儷中黑" panose="020B0509000000000000" pitchFamily="49" charset="-120"/>
              </a:rPr>
              <a:t>組則每</a:t>
            </a:r>
            <a:r>
              <a:rPr lang="zh-TW" altLang="en-US" dirty="0">
                <a:ea typeface="華康儷中黑" panose="020B0509000000000000" pitchFamily="49" charset="-120"/>
              </a:rPr>
              <a:t>天服用安慰劑</a:t>
            </a:r>
            <a:r>
              <a:rPr lang="zh-TW" altLang="en-US" dirty="0" smtClean="0">
                <a:ea typeface="華康儷中黑" panose="020B0509000000000000" pitchFamily="49" charset="-120"/>
              </a:rPr>
              <a:t>。</a:t>
            </a:r>
            <a:endParaRPr lang="en-US" altLang="zh-TW" dirty="0" smtClean="0">
              <a:ea typeface="華康儷中黑" panose="020B0509000000000000" pitchFamily="49" charset="-120"/>
            </a:endParaRPr>
          </a:p>
          <a:p>
            <a:r>
              <a:rPr lang="zh-TW" altLang="en-US" dirty="0" smtClean="0">
                <a:ea typeface="華康儷中黑" panose="020B0509000000000000" pitchFamily="49" charset="-120"/>
              </a:rPr>
              <a:t>結</a:t>
            </a:r>
            <a:r>
              <a:rPr lang="zh-TW" altLang="en-US" dirty="0">
                <a:ea typeface="華康儷中黑" panose="020B0509000000000000" pitchFamily="49" charset="-120"/>
              </a:rPr>
              <a:t>果</a:t>
            </a:r>
            <a:r>
              <a:rPr lang="zh-TW" altLang="en-US" dirty="0" smtClean="0">
                <a:ea typeface="華康儷中黑" panose="020B0509000000000000" pitchFamily="49" charset="-120"/>
              </a:rPr>
              <a:t>：研究結</a:t>
            </a:r>
            <a:r>
              <a:rPr lang="zh-TW" altLang="en-US" dirty="0">
                <a:ea typeface="華康儷中黑" panose="020B0509000000000000" pitchFamily="49" charset="-120"/>
              </a:rPr>
              <a:t>論</a:t>
            </a:r>
            <a:r>
              <a:rPr lang="zh-TW" altLang="en-US" dirty="0" smtClean="0">
                <a:ea typeface="華康儷中黑" panose="020B0509000000000000" pitchFamily="49" charset="-120"/>
              </a:rPr>
              <a:t>，</a:t>
            </a:r>
            <a:r>
              <a:rPr lang="zh-TW" altLang="en-US" dirty="0">
                <a:ea typeface="華康儷中黑" panose="020B0509000000000000" pitchFamily="49" charset="-120"/>
              </a:rPr>
              <a:t>補充共軛亞油</a:t>
            </a:r>
            <a:r>
              <a:rPr lang="zh-TW" altLang="en-US" dirty="0" smtClean="0">
                <a:ea typeface="華康儷中黑" panose="020B0509000000000000" pitchFamily="49" charset="-120"/>
              </a:rPr>
              <a:t>酸</a:t>
            </a:r>
            <a:r>
              <a:rPr lang="zh-TW" altLang="en-US" dirty="0">
                <a:ea typeface="華康儷中黑" panose="020B0509000000000000" pitchFamily="49" charset="-120"/>
              </a:rPr>
              <a:t>人</a:t>
            </a:r>
            <a:r>
              <a:rPr lang="zh-TW" altLang="en-US" dirty="0" smtClean="0">
                <a:ea typeface="華康儷中黑" panose="020B0509000000000000" pitchFamily="49" charset="-120"/>
              </a:rPr>
              <a:t>士的</a:t>
            </a:r>
            <a:r>
              <a:rPr lang="zh-TW" altLang="en-US" dirty="0">
                <a:ea typeface="華康儷中黑" panose="020B0509000000000000" pitchFamily="49" charset="-120"/>
              </a:rPr>
              <a:t>體</a:t>
            </a:r>
            <a:r>
              <a:rPr lang="zh-TW" altLang="en-US" dirty="0" smtClean="0">
                <a:ea typeface="華康儷中黑" panose="020B0509000000000000" pitchFamily="49" charset="-120"/>
              </a:rPr>
              <a:t>脂</a:t>
            </a:r>
            <a:r>
              <a:rPr lang="zh-TW" altLang="en-US" dirty="0">
                <a:ea typeface="華康儷中黑" panose="020B0509000000000000" pitchFamily="49" charset="-120"/>
              </a:rPr>
              <a:t>比安慰劑對照</a:t>
            </a:r>
            <a:r>
              <a:rPr lang="zh-TW" altLang="en-US" dirty="0" smtClean="0">
                <a:ea typeface="華康儷中黑" panose="020B0509000000000000" pitchFamily="49" charset="-120"/>
              </a:rPr>
              <a:t>組的</a:t>
            </a:r>
            <a:r>
              <a:rPr lang="zh-TW" altLang="en-US" dirty="0">
                <a:solidFill>
                  <a:srgbClr val="FF0000"/>
                </a:solidFill>
                <a:ea typeface="華康儷中黑" panose="020B0509000000000000" pitchFamily="49" charset="-120"/>
              </a:rPr>
              <a:t>平均</a:t>
            </a:r>
            <a:r>
              <a:rPr lang="zh-TW" altLang="en-US" dirty="0" smtClean="0">
                <a:solidFill>
                  <a:srgbClr val="FF0000"/>
                </a:solidFill>
                <a:ea typeface="華康儷中黑" panose="020B0509000000000000" pitchFamily="49" charset="-120"/>
              </a:rPr>
              <a:t>低</a:t>
            </a:r>
            <a:r>
              <a:rPr lang="en-US" altLang="zh-TW" dirty="0" smtClean="0">
                <a:solidFill>
                  <a:srgbClr val="FF0000"/>
                </a:solidFill>
                <a:ea typeface="華康儷中黑" panose="020B0509000000000000" pitchFamily="49" charset="-120"/>
              </a:rPr>
              <a:t>6.9</a:t>
            </a:r>
            <a:r>
              <a:rPr lang="zh-TW" altLang="en-US" dirty="0">
                <a:solidFill>
                  <a:srgbClr val="FF0000"/>
                </a:solidFill>
                <a:ea typeface="華康儷中黑" panose="020B0509000000000000" pitchFamily="49" charset="-120"/>
              </a:rPr>
              <a:t>％ </a:t>
            </a:r>
            <a:r>
              <a:rPr lang="en-US" altLang="zh-TW" dirty="0">
                <a:solidFill>
                  <a:srgbClr val="FF0000"/>
                </a:solidFill>
                <a:ea typeface="華康儷中黑" panose="020B0509000000000000" pitchFamily="49" charset="-120"/>
              </a:rPr>
              <a:t>- </a:t>
            </a:r>
            <a:r>
              <a:rPr lang="en-US" altLang="zh-TW" dirty="0" smtClean="0">
                <a:solidFill>
                  <a:srgbClr val="FF0000"/>
                </a:solidFill>
                <a:ea typeface="華康儷中黑" panose="020B0509000000000000" pitchFamily="49" charset="-120"/>
              </a:rPr>
              <a:t>8.7</a:t>
            </a:r>
            <a:r>
              <a:rPr lang="zh-TW" altLang="en-US" dirty="0">
                <a:solidFill>
                  <a:srgbClr val="FF0000"/>
                </a:solidFill>
                <a:ea typeface="華康儷中黑" panose="020B0509000000000000" pitchFamily="49" charset="-120"/>
              </a:rPr>
              <a:t>％</a:t>
            </a:r>
            <a:r>
              <a:rPr lang="zh-TW" altLang="en-US" dirty="0">
                <a:ea typeface="華康儷中黑" panose="020B0509000000000000" pitchFamily="49" charset="-120"/>
              </a:rPr>
              <a:t>。長期補</a:t>
            </a:r>
            <a:r>
              <a:rPr lang="zh-TW" altLang="en-US" dirty="0" smtClean="0">
                <a:ea typeface="華康儷中黑" panose="020B0509000000000000" pitchFamily="49" charset="-120"/>
              </a:rPr>
              <a:t>充</a:t>
            </a:r>
            <a:r>
              <a:rPr lang="zh-TW" altLang="en-US" dirty="0">
                <a:ea typeface="華康儷中黑" panose="020B0509000000000000" pitchFamily="49" charset="-120"/>
              </a:rPr>
              <a:t>共軛亞油酸</a:t>
            </a:r>
            <a:r>
              <a:rPr lang="zh-TW" altLang="en-US" dirty="0" smtClean="0">
                <a:ea typeface="華康儷中黑" panose="020B0509000000000000" pitchFamily="49" charset="-120"/>
              </a:rPr>
              <a:t>被</a:t>
            </a:r>
            <a:r>
              <a:rPr lang="zh-TW" altLang="en-US" dirty="0">
                <a:ea typeface="華康儷中黑" panose="020B0509000000000000" pitchFamily="49" charset="-120"/>
              </a:rPr>
              <a:t>證實可以降低體內脂肪量的健康，體重超重的成年人。</a:t>
            </a:r>
            <a:endParaRPr lang="en-US" dirty="0">
              <a:ea typeface="華康儷中黑" panose="020B0509000000000000" pitchFamily="49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" y="3110805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R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ecognized</a:t>
            </a:r>
            <a:r>
              <a:rPr lang="zh-TW" altLang="en-US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by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t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he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U.S. Food &amp; Drug Administration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as 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FDA GRAS, which means it has passed their highest safety standards for a food 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ingredient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500" y="1600200"/>
            <a:ext cx="77343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由美國食品及藥物管理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局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認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證為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GRAS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安全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認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證，代表承認是已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經通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過最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高安全標準的食品原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料</a:t>
            </a:r>
            <a:endParaRPr lang="en-US" altLang="zh-TW" sz="3200" dirty="0" smtClean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67302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大量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臨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床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研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究顯示其健康及高質素效果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247382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</a:rPr>
              <a:t>Clinical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</a:rPr>
              <a:t>studies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</a:rPr>
              <a:t>showing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</a:rPr>
              <a:t>healthy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</a:rPr>
              <a:t>and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</a:rPr>
              <a:t>highest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</a:rPr>
              <a:t>quality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3200" dirty="0" smtClean="0">
                <a:solidFill>
                  <a:schemeClr val="accent5">
                    <a:lumMod val="75000"/>
                  </a:schemeClr>
                </a:solidFill>
              </a:rPr>
              <a:t>results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7076468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82850" y="22098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47950" y="6263268"/>
            <a:ext cx="116205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13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2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  <a:alpha val="1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772508"/>
              </p:ext>
            </p:extLst>
          </p:nvPr>
        </p:nvGraphicFramePr>
        <p:xfrm>
          <a:off x="0" y="-228600"/>
          <a:ext cx="9144000" cy="708659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743200"/>
                <a:gridCol w="1671144"/>
                <a:gridCol w="1655380"/>
                <a:gridCol w="1497724"/>
                <a:gridCol w="1576552"/>
              </a:tblGrid>
              <a:tr h="1292860">
                <a:tc>
                  <a:txBody>
                    <a:bodyPr/>
                    <a:lstStyle/>
                    <a:p>
                      <a:endParaRPr lang="en-US" altLang="zh-TW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zh-TW" alt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產品名稱</a:t>
                      </a:r>
                      <a:endParaRPr lang="en-US" altLang="zh-TW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altLang="zh-TW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Product</a:t>
                      </a:r>
                      <a:r>
                        <a:rPr lang="zh-TW" alt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zh-TW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Name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1800" u="none" strike="noStrike" kern="12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zh-TW" altLang="en-US" sz="180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每天共軛亞油酸份量</a:t>
                      </a:r>
                      <a:endParaRPr lang="en-US" altLang="zh-TW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altLang="zh-TW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CLA</a:t>
                      </a:r>
                      <a:r>
                        <a:rPr lang="zh-TW" alt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zh-TW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per</a:t>
                      </a:r>
                      <a:r>
                        <a:rPr lang="zh-TW" alt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zh-TW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Day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u="none" strike="noStrike" kern="12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Tonalin</a:t>
                      </a:r>
                      <a:r>
                        <a:rPr lang="en-US" sz="180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™ CLA </a:t>
                      </a:r>
                      <a:r>
                        <a:rPr lang="en-US" altLang="zh-TW" sz="180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?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食用份量</a:t>
                      </a:r>
                      <a:r>
                        <a:rPr lang="en-US" altLang="zh-TW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/</a:t>
                      </a:r>
                      <a:br>
                        <a:rPr lang="en-US" altLang="zh-TW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零售價</a:t>
                      </a: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Servings</a:t>
                      </a:r>
                      <a:r>
                        <a:rPr lang="en-US" sz="18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/ Price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kern="1200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每</a:t>
                      </a: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食用份量</a:t>
                      </a:r>
                      <a:r>
                        <a:rPr lang="en-US" altLang="zh-TW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zh-TW" alt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零售價</a:t>
                      </a: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Price per Serving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TLS®</a:t>
                      </a:r>
                      <a:r>
                        <a:rPr lang="zh-TW" altLang="en-US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塑身去脂配方</a:t>
                      </a:r>
                      <a:r>
                        <a:rPr lang="en-US" altLang="zh-TW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zh-TW" altLang="en-US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－紅花籽油精華</a:t>
                      </a:r>
                      <a:r>
                        <a:rPr lang="en-US" altLang="zh-TW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TLS® </a:t>
                      </a:r>
                      <a:r>
                        <a:rPr lang="en-US" sz="19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Tonalin</a:t>
                      </a:r>
                      <a:r>
                        <a:rPr lang="en-US" sz="19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™ CLA (Conjugated Linoleic Acid) </a:t>
                      </a:r>
                      <a:endParaRPr lang="en-US" sz="19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3500mg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</a:t>
                      </a:r>
                      <a:endParaRPr lang="en-US" sz="2400" b="1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60</a:t>
                      </a:r>
                      <a:br>
                        <a:rPr lang="en-US" altLang="zh-TW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/HK$400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HK$6.7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1036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紐崔萊型體樂</a:t>
                      </a:r>
                      <a:endParaRPr lang="en-US" altLang="zh-TW" sz="1600" kern="1200" dirty="0" smtClean="0">
                        <a:effectLst/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err="1" smtClean="0">
                          <a:latin typeface="+mn-lt"/>
                          <a:ea typeface="華康儷中黑" panose="020B0509000000000000" pitchFamily="49" charset="-120"/>
                        </a:rPr>
                        <a:t>Nutrilite</a:t>
                      </a:r>
                      <a:r>
                        <a:rPr lang="zh-TW" altLang="en-US" sz="16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sz="16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SAFFLOWER</a:t>
                      </a:r>
                      <a:br>
                        <a:rPr lang="en-US" sz="16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6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AND CITRUS</a:t>
                      </a:r>
                      <a:endParaRPr lang="en-US" sz="16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華康儷中黑" panose="020B05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1800mg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</a:t>
                      </a:r>
                      <a:endParaRPr lang="en-US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algn="ctr"/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30</a:t>
                      </a:r>
                      <a:b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/HK$557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HK$18.6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Catalo</a:t>
                      </a:r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消脂纖 </a:t>
                      </a:r>
                      <a:endParaRPr lang="en-US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CLA Slim Natural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3000mg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</a:t>
                      </a:r>
                      <a:endParaRPr lang="en-US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algn="ctr"/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45</a:t>
                      </a:r>
                      <a:b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/HK$350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+mn-lt"/>
                          <a:ea typeface="華康儷中黑" panose="020B0509000000000000" pitchFamily="49" charset="-120"/>
                        </a:rPr>
                        <a:t>HK$7.8</a:t>
                      </a:r>
                      <a:endParaRPr lang="en-US" sz="160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1026160">
                <a:tc>
                  <a:txBody>
                    <a:bodyPr/>
                    <a:lstStyle/>
                    <a:p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GNC</a:t>
                      </a:r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CLA</a:t>
                      </a:r>
                    </a:p>
                    <a:p>
                      <a:r>
                        <a:rPr lang="zh-TW" altLang="en-US" sz="16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共軛亞麻油酸</a:t>
                      </a:r>
                      <a:endParaRPr lang="en-US" sz="1600" b="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2000mg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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90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/</a:t>
                      </a:r>
                      <a:r>
                        <a:rPr lang="en-US" sz="16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HK$649.9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HK$7.2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10312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+mn-lt"/>
                          <a:ea typeface="華康儷中黑" panose="020B0509000000000000" pitchFamily="49" charset="-120"/>
                        </a:rPr>
                        <a:t>Jamieson</a:t>
                      </a:r>
                      <a:r>
                        <a:rPr lang="zh-TW" altLang="en-US" sz="1600" b="0" dirty="0" smtClean="0">
                          <a:latin typeface="+mn-lt"/>
                          <a:ea typeface="華康儷中黑" panose="020B0509000000000000" pitchFamily="49" charset="-120"/>
                        </a:rPr>
                        <a:t>殲脂</a:t>
                      </a:r>
                      <a:r>
                        <a:rPr lang="en-US" altLang="zh-TW" sz="1600" b="0" dirty="0" smtClean="0">
                          <a:latin typeface="+mn-lt"/>
                          <a:ea typeface="華康儷中黑" panose="020B0509000000000000" pitchFamily="49" charset="-120"/>
                        </a:rPr>
                        <a:t>CLA </a:t>
                      </a:r>
                      <a:br>
                        <a:rPr lang="en-US" altLang="zh-TW" sz="1600" b="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b="0" dirty="0" smtClean="0">
                          <a:latin typeface="+mn-lt"/>
                          <a:ea typeface="華康儷中黑" panose="020B0509000000000000" pitchFamily="49" charset="-120"/>
                        </a:rPr>
                        <a:t>(</a:t>
                      </a:r>
                      <a:r>
                        <a:rPr lang="zh-TW" altLang="en-US" sz="1600" b="0" dirty="0" smtClean="0">
                          <a:latin typeface="+mn-lt"/>
                          <a:ea typeface="華康儷中黑" panose="020B0509000000000000" pitchFamily="49" charset="-120"/>
                        </a:rPr>
                        <a:t>共軛亞麻油酸</a:t>
                      </a:r>
                      <a:r>
                        <a:rPr lang="en-US" altLang="zh-TW" sz="1600" b="0" dirty="0" smtClean="0">
                          <a:latin typeface="+mn-lt"/>
                          <a:ea typeface="華康儷中黑" panose="020B0509000000000000" pitchFamily="49" charset="-120"/>
                        </a:rPr>
                        <a:t>)</a:t>
                      </a:r>
                      <a:endParaRPr lang="en-US" sz="1600" b="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sz="1600" b="0" dirty="0" smtClean="0">
                          <a:latin typeface="+mn-lt"/>
                          <a:ea typeface="華康儷中黑" panose="020B0509000000000000" pitchFamily="49" charset="-120"/>
                        </a:rPr>
                        <a:t>Slimdown® CLA 95™</a:t>
                      </a:r>
                      <a:endParaRPr lang="en-US" sz="1600" b="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3800mg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</a:t>
                      </a:r>
                      <a:endParaRPr lang="en-US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22.5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/HK$202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HK$9.0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1752600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819400"/>
            <a:ext cx="702383" cy="950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04" y="3810000"/>
            <a:ext cx="613496" cy="9325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825674"/>
            <a:ext cx="544679" cy="980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98486"/>
            <a:ext cx="706343" cy="10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594FF">
                <a:alpha val="78824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76816"/>
            <a:ext cx="4788686" cy="4638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33800" y="5105400"/>
            <a:ext cx="3886200" cy="685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83000">
                <a:schemeClr val="accent5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ea typeface="華康儷中黑" panose="020B0509000000000000" pitchFamily="49" charset="-120"/>
              </a:rPr>
              <a:t>隆重登場</a:t>
            </a:r>
            <a:r>
              <a:rPr lang="en-US" altLang="zh-TW" sz="3200" dirty="0" smtClean="0">
                <a:ea typeface="華康儷中黑" panose="020B0509000000000000" pitchFamily="49" charset="-120"/>
              </a:rPr>
              <a:t>NEW</a:t>
            </a:r>
            <a:endParaRPr lang="en-US" sz="3200" dirty="0">
              <a:ea typeface="華康儷中黑" panose="020B0509000000000000" pitchFamily="49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3048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TLS® </a:t>
            </a:r>
            <a:r>
              <a:rPr lang="zh-TW" alt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塑</a:t>
            </a:r>
            <a:r>
              <a:rPr lang="zh-TW" alt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身去脂配方－紅花籽油精</a:t>
            </a:r>
            <a:r>
              <a:rPr lang="zh-TW" altLang="en-US" sz="3600" b="1" dirty="0" smtClean="0">
                <a:solidFill>
                  <a:schemeClr val="bg1"/>
                </a:solidFill>
                <a:ea typeface="華康儷中黑" panose="020B0509000000000000" pitchFamily="49" charset="-120"/>
              </a:rPr>
              <a:t>華</a:t>
            </a:r>
            <a:endParaRPr lang="en-US" altLang="zh-TW" sz="3600" b="1" dirty="0" smtClean="0">
              <a:solidFill>
                <a:schemeClr val="bg1"/>
              </a:solidFill>
              <a:ea typeface="華康儷中黑" panose="020B0509000000000000" pitchFamily="49" charset="-120"/>
            </a:endParaRPr>
          </a:p>
          <a:p>
            <a:r>
              <a:rPr lang="en-US" sz="3600" b="1" dirty="0" err="1">
                <a:solidFill>
                  <a:schemeClr val="bg1"/>
                </a:solidFill>
                <a:ea typeface="華康儷中黑" panose="020B0509000000000000" pitchFamily="49" charset="-120"/>
              </a:rPr>
              <a:t>Tonalin</a:t>
            </a:r>
            <a:r>
              <a:rPr lang="en-US" sz="3600" b="1" dirty="0">
                <a:solidFill>
                  <a:schemeClr val="bg1"/>
                </a:solidFill>
                <a:ea typeface="華康儷中黑" panose="020B0509000000000000" pitchFamily="49" charset="-120"/>
              </a:rPr>
              <a:t>™ CLA (Conjugated Linoleic Acid)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5943600" cy="594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67200" y="4013537"/>
            <a:ext cx="43438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Code: HK6428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UC:HK$290.00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| </a:t>
            </a:r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SR: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HK$400.00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| </a:t>
            </a:r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BV:</a:t>
            </a: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  <a:t>20</a:t>
            </a:r>
            <a:b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60 </a:t>
            </a: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份量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Servings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061406"/>
              </p:ext>
            </p:extLst>
          </p:nvPr>
        </p:nvGraphicFramePr>
        <p:xfrm>
          <a:off x="1524000" y="1836738"/>
          <a:ext cx="6446837" cy="480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Worksheet" r:id="rId4" imgW="8058049" imgH="6010343" progId="Excel.Sheet.8">
                  <p:embed/>
                </p:oleObj>
              </mc:Choice>
              <mc:Fallback>
                <p:oleObj name="Worksheet" r:id="rId4" imgW="8058049" imgH="6010343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836738"/>
                        <a:ext cx="6446837" cy="480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2"/>
          <p:cNvSpPr txBox="1"/>
          <p:nvPr/>
        </p:nvSpPr>
        <p:spPr bwMode="auto">
          <a:xfrm>
            <a:off x="76200" y="3986213"/>
            <a:ext cx="2941638" cy="1728787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行為修正：</a:t>
            </a:r>
            <a:endParaRPr kumimoji="0" lang="en-US" altLang="zh-TW" sz="2200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  <a:cs typeface="Times New Roman" pitchFamily="18" charset="0"/>
            </a:endParaRPr>
          </a:p>
          <a:p>
            <a:pPr>
              <a:buClr>
                <a:srgbClr val="FFFFFF"/>
              </a:buClr>
              <a:buSzPct val="115000"/>
              <a:tabLst>
                <a:tab pos="228600" algn="l"/>
                <a:tab pos="285750" algn="l"/>
                <a:tab pos="342900" algn="l"/>
              </a:tabLst>
              <a:defRPr/>
            </a:pP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養成健康習慣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、</a:t>
            </a:r>
            <a:endParaRPr lang="en-US" altLang="zh-TW" sz="2000" dirty="0" smtClean="0">
              <a:solidFill>
                <a:schemeClr val="accent5">
                  <a:lumMod val="50000"/>
                </a:schemeClr>
              </a:solidFill>
              <a:ea typeface="華康儷中黑" pitchFamily="49" charset="-120"/>
              <a:cs typeface="Arial" pitchFamily="34" charset="0"/>
            </a:endParaRPr>
          </a:p>
          <a:p>
            <a:pPr>
              <a:buClr>
                <a:srgbClr val="FFFFFF"/>
              </a:buClr>
              <a:buSzPct val="115000"/>
              <a:tabLst>
                <a:tab pos="228600" algn="l"/>
                <a:tab pos="285750" algn="l"/>
                <a:tab pos="342900" algn="l"/>
              </a:tabLst>
              <a:defRPr/>
            </a:pP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生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活日誌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、營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養補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充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/>
            </a:r>
            <a:b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</a:b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品、教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學支援系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列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/>
            </a:r>
            <a:b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</a:b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DVD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、教練的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itchFamily="49" charset="-120"/>
                <a:cs typeface="Arial" pitchFamily="34" charset="0"/>
              </a:rPr>
              <a:t>責任 </a:t>
            </a:r>
            <a:endParaRPr lang="en-US" sz="2000" dirty="0">
              <a:solidFill>
                <a:schemeClr val="accent5">
                  <a:lumMod val="50000"/>
                </a:schemeClr>
              </a:solidFill>
              <a:ea typeface="華康儷中黑" pitchFamily="49" charset="-120"/>
              <a:cs typeface="Arial" pitchFamily="34" charset="0"/>
            </a:endParaRPr>
          </a:p>
          <a:p>
            <a:pPr>
              <a:defRPr/>
            </a:pPr>
            <a:endParaRPr kumimoji="0" lang="en-US" sz="2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85726" y="1431178"/>
            <a:ext cx="2809874" cy="1075111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增加活動及運動量：</a:t>
            </a:r>
            <a:endParaRPr kumimoji="0" lang="en-US" sz="22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defRPr/>
            </a:pPr>
            <a:r>
              <a:rPr kumimoji="0"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跳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舞、保</a:t>
            </a:r>
            <a:r>
              <a:rPr kumimoji="0"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齡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球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、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走路、</a:t>
            </a:r>
            <a:endParaRPr kumimoji="0" lang="en-US" sz="2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defRPr/>
            </a:pPr>
            <a:r>
              <a:rPr kumimoji="0"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單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車、行</a:t>
            </a:r>
            <a:r>
              <a:rPr kumimoji="0"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樓梯</a:t>
            </a:r>
            <a:endParaRPr kumimoji="0" lang="en-US" sz="2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1" name="TextBox 2"/>
          <p:cNvSpPr txBox="1"/>
          <p:nvPr/>
        </p:nvSpPr>
        <p:spPr bwMode="auto">
          <a:xfrm>
            <a:off x="6953409" y="1447800"/>
            <a:ext cx="2190591" cy="2073275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健康飲食：</a:t>
            </a:r>
            <a:endParaRPr lang="en-US" altLang="zh-TW" sz="2200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defRPr/>
            </a:pPr>
            <a:r>
              <a:rPr kumimoji="0"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低升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糖指數飲食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、</a:t>
            </a:r>
            <a:endParaRPr lang="en-US" altLang="zh-TW" sz="2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defRPr/>
            </a:pPr>
            <a:r>
              <a:rPr kumimoji="0"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蛋白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質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、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蔬菜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、</a:t>
            </a:r>
            <a:endParaRPr lang="en-US" altLang="zh-TW" sz="2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defRPr/>
            </a:pP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水果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、</a:t>
            </a:r>
            <a:r>
              <a:rPr kumimoji="0"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纖維</a:t>
            </a:r>
            <a:r>
              <a:rPr kumimoji="0" 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、</a:t>
            </a:r>
            <a:endParaRPr kumimoji="0" lang="en-US" sz="2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defRPr/>
            </a:pPr>
            <a:r>
              <a:rPr kumimoji="0" lang="zh-TW" altLang="en-US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健康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脂肪、水</a:t>
            </a:r>
            <a:endParaRPr kumimoji="0" lang="en-US" sz="2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2590800"/>
            <a:ext cx="107112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20%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4200" y="4648200"/>
            <a:ext cx="107112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30%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5400" y="3733800"/>
            <a:ext cx="107112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50%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74193" y="5288340"/>
            <a:ext cx="2376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zh-TW" altLang="en-US" sz="1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健康飲</a:t>
            </a:r>
            <a:r>
              <a:rPr kumimoji="0" lang="zh-TW" altLang="en-US" sz="16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食 </a:t>
            </a:r>
            <a:endParaRPr kumimoji="0" lang="en-US" altLang="zh-TW" sz="1600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  <a:cs typeface="Arial" pitchFamily="34" charset="0"/>
            </a:endParaRPr>
          </a:p>
          <a:p>
            <a:pPr>
              <a:defRPr/>
            </a:pPr>
            <a:r>
              <a:rPr lang="en-US" altLang="zh-TW" sz="16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Healthy Eating</a:t>
            </a:r>
            <a:endParaRPr kumimoji="0" lang="en-US" sz="8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  <a:cs typeface="Arial" pitchFamily="34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行</a:t>
            </a:r>
            <a:r>
              <a:rPr lang="zh-TW" altLang="en-US" sz="16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為修</a:t>
            </a:r>
            <a:r>
              <a:rPr lang="zh-TW" altLang="en-US" sz="1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正</a:t>
            </a:r>
            <a:endParaRPr kumimoji="0" lang="en-US" altLang="zh-TW" sz="1600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  <a:cs typeface="Arial" pitchFamily="34" charset="0"/>
            </a:endParaRPr>
          </a:p>
          <a:p>
            <a:pPr>
              <a:defRPr/>
            </a:pPr>
            <a:r>
              <a:rPr kumimoji="0" lang="en-US" altLang="zh-TW" sz="16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Behavioral Modification</a:t>
            </a:r>
            <a:endParaRPr kumimoji="0" lang="en-US" sz="8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  <a:cs typeface="Arial" pitchFamily="34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運動</a:t>
            </a:r>
            <a:endParaRPr kumimoji="0" lang="en-US" altLang="zh-TW" sz="1600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  <a:cs typeface="Arial" pitchFamily="3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Exercise/Being Active</a:t>
            </a:r>
            <a:endParaRPr kumimoji="0" lang="en-US" sz="16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  <a:cs typeface="Arial" pitchFamily="34" charset="0"/>
            </a:endParaRPr>
          </a:p>
        </p:txBody>
      </p:sp>
      <p:sp>
        <p:nvSpPr>
          <p:cNvPr id="18" name="Rounded Rectangle 17"/>
          <p:cNvSpPr>
            <a:spLocks noChangeAspect="1"/>
          </p:cNvSpPr>
          <p:nvPr/>
        </p:nvSpPr>
        <p:spPr>
          <a:xfrm>
            <a:off x="6705600" y="5486400"/>
            <a:ext cx="182880" cy="182880"/>
          </a:xfrm>
          <a:prstGeom prst="roundRect">
            <a:avLst/>
          </a:prstGeom>
          <a:solidFill>
            <a:srgbClr val="0066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ounded Rectangle 18"/>
          <p:cNvSpPr>
            <a:spLocks noChangeAspect="1"/>
          </p:cNvSpPr>
          <p:nvPr/>
        </p:nvSpPr>
        <p:spPr>
          <a:xfrm>
            <a:off x="6705600" y="6400800"/>
            <a:ext cx="182880" cy="182880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ounded Rectangle 19"/>
          <p:cNvSpPr>
            <a:spLocks noChangeAspect="1"/>
          </p:cNvSpPr>
          <p:nvPr/>
        </p:nvSpPr>
        <p:spPr>
          <a:xfrm>
            <a:off x="6705600" y="5943600"/>
            <a:ext cx="182880" cy="182880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85726" y="2362200"/>
            <a:ext cx="2809874" cy="1075111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Increase Activity Level:</a:t>
            </a:r>
            <a:endParaRPr kumimoji="0" lang="en-US" sz="2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defRPr/>
            </a:pPr>
            <a:r>
              <a:rPr kumimoji="0" lang="en-US" altLang="zh-TW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Dancing, Bowling, Walking, </a:t>
            </a:r>
          </a:p>
          <a:p>
            <a:pPr>
              <a:defRPr/>
            </a:pPr>
            <a:r>
              <a:rPr kumimoji="0" lang="en-US" altLang="zh-TW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Cycling and</a:t>
            </a:r>
            <a:r>
              <a:rPr lang="en-US" altLang="zh-TW" sz="1800" dirty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Walking up </a:t>
            </a:r>
          </a:p>
          <a:p>
            <a:pPr>
              <a:defRPr/>
            </a:pP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Stairs</a:t>
            </a:r>
            <a:endParaRPr kumimoji="0" lang="en-US" sz="18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4" name="TextBox 1"/>
          <p:cNvSpPr txBox="1"/>
          <p:nvPr/>
        </p:nvSpPr>
        <p:spPr>
          <a:xfrm>
            <a:off x="85726" y="5554289"/>
            <a:ext cx="2809874" cy="1075111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Behavioral Modification:</a:t>
            </a:r>
            <a:endParaRPr kumimoji="0" lang="en-US" sz="20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defRPr/>
            </a:pPr>
            <a:r>
              <a:rPr kumimoji="0" lang="en-US" altLang="zh-TW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Learning good habits, Journaling,</a:t>
            </a:r>
          </a:p>
          <a:p>
            <a:pPr>
              <a:defRPr/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Supplements, Educational DVD Series,</a:t>
            </a:r>
          </a:p>
          <a:p>
            <a:pPr>
              <a:defRPr/>
            </a:pPr>
            <a:r>
              <a:rPr kumimoji="0" lang="en-US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Coaching</a:t>
            </a:r>
            <a:endParaRPr kumimoji="0" lang="en-US" sz="18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9" name="TextBox 2"/>
          <p:cNvSpPr txBox="1"/>
          <p:nvPr/>
        </p:nvSpPr>
        <p:spPr bwMode="auto">
          <a:xfrm>
            <a:off x="6953409" y="3032125"/>
            <a:ext cx="2190591" cy="2073275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Healthy Eating:</a:t>
            </a:r>
          </a:p>
          <a:p>
            <a:pPr>
              <a:defRPr/>
            </a:pPr>
            <a:r>
              <a:rPr kumimoji="0" lang="en-US" altLang="zh-TW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Low GI Diet, Protein,</a:t>
            </a:r>
          </a:p>
          <a:p>
            <a:pPr>
              <a:defRPr/>
            </a:pP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Vegetable, Fruit,</a:t>
            </a:r>
          </a:p>
          <a:p>
            <a:pPr>
              <a:defRPr/>
            </a:pPr>
            <a:r>
              <a:rPr kumimoji="0" lang="en-US" altLang="zh-TW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Fiber, Healthy Fat, </a:t>
            </a:r>
          </a:p>
          <a:p>
            <a:pPr>
              <a:defRPr/>
            </a:pPr>
            <a:r>
              <a:rPr lang="en-US" altLang="zh-TW" sz="1800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Water</a:t>
            </a:r>
            <a:endParaRPr kumimoji="0" lang="en-US" sz="1800" dirty="0">
              <a:solidFill>
                <a:schemeClr val="accent5">
                  <a:lumMod val="50000"/>
                </a:schemeClr>
              </a:solidFill>
              <a:latin typeface="Calibri" pitchFamily="34" charset="0"/>
              <a:ea typeface="華康儷中黑" pitchFamily="49" charset="-12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2438400" y="2133600"/>
            <a:ext cx="914400" cy="533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2697162" y="5078343"/>
            <a:ext cx="427038" cy="55214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789036" y="2362200"/>
            <a:ext cx="1145164" cy="1295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itle 1"/>
          <p:cNvSpPr txBox="1">
            <a:spLocks/>
          </p:cNvSpPr>
          <p:nvPr/>
        </p:nvSpPr>
        <p:spPr>
          <a:xfrm>
            <a:off x="939800" y="152400"/>
            <a:ext cx="8280400" cy="1143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zh-TW" sz="4800" dirty="0" smtClean="0">
                <a:ea typeface="華康儷中黑" pitchFamily="49" charset="-120"/>
              </a:rPr>
              <a:t>TLS®</a:t>
            </a:r>
            <a:r>
              <a:rPr lang="zh-TW" altLang="en-US" sz="4800" dirty="0" smtClean="0">
                <a:ea typeface="華康儷中黑" pitchFamily="49" charset="-120"/>
              </a:rPr>
              <a:t>健康生活纖營計劃</a:t>
            </a:r>
            <a:endParaRPr lang="en-US" altLang="zh-TW" sz="4800" dirty="0" smtClean="0">
              <a:ea typeface="華康儷中黑" pitchFamily="49" charset="-120"/>
            </a:endParaRPr>
          </a:p>
          <a:p>
            <a:r>
              <a:rPr lang="en-US" altLang="zh-TW" sz="4500" dirty="0" smtClean="0">
                <a:ea typeface="華康儷中黑" pitchFamily="49" charset="-120"/>
              </a:rPr>
              <a:t>TLS</a:t>
            </a:r>
            <a:r>
              <a:rPr lang="en-US" altLang="zh-TW" sz="4800" dirty="0" smtClean="0">
                <a:ea typeface="華康儷中黑" pitchFamily="49" charset="-120"/>
              </a:rPr>
              <a:t>®</a:t>
            </a:r>
            <a:r>
              <a:rPr lang="en-US" altLang="zh-TW" sz="4500" dirty="0" smtClean="0">
                <a:ea typeface="華康儷中黑" pitchFamily="49" charset="-120"/>
              </a:rPr>
              <a:t> Weight Loss Solution</a:t>
            </a:r>
            <a:r>
              <a:rPr lang="zh-TW" altLang="en-US" sz="4500" dirty="0" smtClean="0">
                <a:ea typeface="華康儷中黑" pitchFamily="49" charset="-120"/>
              </a:rPr>
              <a:t> 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2454458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929000" y="203498"/>
            <a:ext cx="6842735" cy="1013512"/>
          </a:xfrm>
        </p:spPr>
        <p:txBody>
          <a:bodyPr>
            <a:normAutofit fontScale="90000"/>
          </a:bodyPr>
          <a:lstStyle/>
          <a:p>
            <a:pPr algn="l"/>
            <a:r>
              <a:rPr lang="en-US" sz="4700" b="1" dirty="0" smtClean="0"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/>
              </a:rPr>
              <a:t>TLS®</a:t>
            </a:r>
            <a:r>
              <a:rPr lang="zh-TW" altLang="en-US" sz="4700" b="1" dirty="0" smtClean="0"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/>
              </a:rPr>
              <a:t>使命</a:t>
            </a:r>
            <a:r>
              <a:rPr lang="en-US" altLang="zh-TW" sz="4700" b="1" dirty="0" smtClean="0"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/>
              </a:rPr>
              <a:t/>
            </a:r>
            <a:br>
              <a:rPr lang="en-US" altLang="zh-TW" sz="4700" b="1" dirty="0" smtClean="0">
                <a:solidFill>
                  <a:srgbClr val="FFFFFF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Arial"/>
              </a:rPr>
            </a:br>
            <a:r>
              <a:rPr lang="en-US" b="1" dirty="0" smtClean="0">
                <a:solidFill>
                  <a:srgbClr val="FFFFFF"/>
                </a:solidFill>
                <a:ea typeface="ＭＳ Ｐゴシック" charset="0"/>
                <a:cs typeface="Arial"/>
              </a:rPr>
              <a:t>Mission </a:t>
            </a:r>
            <a:r>
              <a:rPr lang="en-US" b="1" dirty="0">
                <a:solidFill>
                  <a:srgbClr val="FFFFFF"/>
                </a:solidFill>
                <a:ea typeface="ＭＳ Ｐゴシック" charset="0"/>
                <a:cs typeface="Arial"/>
              </a:rPr>
              <a:t>Statement</a:t>
            </a:r>
            <a:endParaRPr lang="en-US" b="1" dirty="0">
              <a:solidFill>
                <a:srgbClr val="FFFFFF"/>
              </a:solidFill>
              <a:latin typeface="Calibri" panose="020F0502020204030204" pitchFamily="34" charset="0"/>
              <a:ea typeface="華康儷中黑" panose="020B0509000000000000" pitchFamily="49" charset="-120"/>
              <a:cs typeface="Arial"/>
            </a:endParaRPr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xfrm>
            <a:off x="244247" y="1447800"/>
            <a:ext cx="8682984" cy="460237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en-US" sz="1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  <a:cs typeface="Arial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提供一個系統，讓人們透過幫助其他人達到目標，達致纖形、健康和財務目標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。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cs typeface="Arial"/>
              </a:rPr>
              <a:t>®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團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隊</a:t>
            </a:r>
            <a:endParaRPr lang="en-US" sz="32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  <a:cs typeface="Arial"/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232416" y="3657600"/>
            <a:ext cx="8682984" cy="4602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ea typeface="ＭＳ Ｐゴシック" charset="0"/>
                <a:cs typeface="Arial"/>
              </a:rPr>
              <a:t>People Paying it Forward…</a:t>
            </a:r>
          </a:p>
          <a:p>
            <a:pPr>
              <a:buFont typeface="Arial" charset="0"/>
              <a:buNone/>
            </a:pPr>
            <a:r>
              <a:rPr lang="en-US" sz="2800" i="1" dirty="0" smtClean="0">
                <a:solidFill>
                  <a:schemeClr val="accent5">
                    <a:lumMod val="50000"/>
                  </a:schemeClr>
                </a:solidFill>
                <a:ea typeface="ＭＳ Ｐゴシック" charset="0"/>
                <a:cs typeface="Arial"/>
              </a:rPr>
              <a:t>Providing a system </a:t>
            </a:r>
            <a:r>
              <a:rPr lang="en-US" sz="2800" i="1" dirty="0" smtClean="0">
                <a:solidFill>
                  <a:schemeClr val="accent5">
                    <a:lumMod val="50000"/>
                  </a:schemeClr>
                </a:solidFill>
                <a:cs typeface="Arial"/>
              </a:rPr>
              <a:t>to allow people to obtain their</a:t>
            </a:r>
          </a:p>
          <a:p>
            <a:pPr>
              <a:buFont typeface="Arial" charset="0"/>
              <a:buNone/>
            </a:pPr>
            <a:r>
              <a:rPr lang="en-US" sz="2800" i="1" dirty="0" smtClean="0">
                <a:solidFill>
                  <a:schemeClr val="accent5">
                    <a:lumMod val="50000"/>
                  </a:schemeClr>
                </a:solidFill>
                <a:cs typeface="Arial"/>
              </a:rPr>
              <a:t>weight loss, health and financial goals by helping</a:t>
            </a:r>
          </a:p>
          <a:p>
            <a:pPr>
              <a:buFont typeface="Arial" charset="0"/>
              <a:buNone/>
            </a:pPr>
            <a:r>
              <a:rPr lang="en-US" sz="2800" i="1" dirty="0" smtClean="0">
                <a:solidFill>
                  <a:schemeClr val="accent5">
                    <a:lumMod val="50000"/>
                  </a:schemeClr>
                </a:solidFill>
                <a:cs typeface="Arial"/>
              </a:rPr>
              <a:t>others achieve theirs. </a:t>
            </a:r>
          </a:p>
          <a:p>
            <a:pPr>
              <a:buFont typeface="Arial" charset="0"/>
              <a:buNone/>
            </a:pPr>
            <a:endParaRPr lang="en-US" sz="2800" i="1" dirty="0" smtClean="0">
              <a:solidFill>
                <a:schemeClr val="accent5">
                  <a:lumMod val="50000"/>
                </a:schemeClr>
              </a:solidFill>
              <a:ea typeface="ＭＳ Ｐゴシック" charset="0"/>
              <a:cs typeface="Arial"/>
            </a:endParaRPr>
          </a:p>
          <a:p>
            <a:pPr algn="r">
              <a:buFont typeface="Arial" charset="0"/>
              <a:buNone/>
            </a:pPr>
            <a:r>
              <a:rPr lang="en-US" sz="2800" i="1" dirty="0" smtClean="0">
                <a:solidFill>
                  <a:schemeClr val="accent5">
                    <a:lumMod val="50000"/>
                  </a:schemeClr>
                </a:solidFill>
                <a:ea typeface="ＭＳ Ｐゴシック" charset="0"/>
                <a:cs typeface="Arial"/>
              </a:rPr>
              <a:t>													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cs typeface="Arial"/>
              </a:rPr>
              <a:t>TLS®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a typeface="ＭＳ Ｐゴシック" charset="0"/>
                <a:cs typeface="Arial"/>
              </a:rPr>
              <a:t>Team </a:t>
            </a:r>
          </a:p>
        </p:txBody>
      </p:sp>
    </p:spTree>
    <p:extLst>
      <p:ext uri="{BB962C8B-B14F-4D97-AF65-F5344CB8AC3E}">
        <p14:creationId xmlns:p14="http://schemas.microsoft.com/office/powerpoint/2010/main" val="28187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4849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86861" y="609600"/>
            <a:ext cx="3238292" cy="2842161"/>
            <a:chOff x="2133600" y="1143000"/>
            <a:chExt cx="4987643" cy="4377519"/>
          </a:xfrm>
        </p:grpSpPr>
        <p:pic>
          <p:nvPicPr>
            <p:cNvPr id="11" name="Picture 10" descr="HK_tlsLogoVertical.png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/>
          </p:blipFill>
          <p:spPr>
            <a:xfrm>
              <a:off x="2133600" y="4876800"/>
              <a:ext cx="4987643" cy="643719"/>
            </a:xfrm>
            <a:prstGeom prst="rect">
              <a:avLst/>
            </a:prstGeom>
          </p:spPr>
        </p:pic>
        <p:pic>
          <p:nvPicPr>
            <p:cNvPr id="12" name="Picture 11" descr="TLS_Approved Logo_Vertical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6186" y="1143000"/>
              <a:ext cx="4453184" cy="370877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-1" y="4038600"/>
            <a:ext cx="9144000" cy="1828800"/>
            <a:chOff x="-1" y="0"/>
            <a:chExt cx="9144000" cy="1295398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7070" t="698" r="27536" b="80639"/>
            <a:stretch>
              <a:fillRect/>
            </a:stretch>
          </p:blipFill>
          <p:spPr bwMode="auto">
            <a:xfrm>
              <a:off x="2" y="0"/>
              <a:ext cx="9143997" cy="1295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Pentagon 25"/>
            <p:cNvSpPr/>
            <p:nvPr/>
          </p:nvSpPr>
          <p:spPr>
            <a:xfrm>
              <a:off x="-1" y="0"/>
              <a:ext cx="938355" cy="1295398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988" tIns="41994" rIns="83988" bIns="41994" rtlCol="0" anchor="ctr"/>
            <a:lstStyle/>
            <a:p>
              <a:pPr algn="ctr"/>
              <a:endParaRPr lang="en-US" dirty="0">
                <a:ea typeface="華康儷中黑" pitchFamily="49" charset="-12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1" y="4038600"/>
            <a:ext cx="10210801" cy="1828800"/>
            <a:chOff x="-1" y="4038600"/>
            <a:chExt cx="10210801" cy="1828800"/>
          </a:xfrm>
        </p:grpSpPr>
        <p:grpSp>
          <p:nvGrpSpPr>
            <p:cNvPr id="28" name="Group 27"/>
            <p:cNvGrpSpPr/>
            <p:nvPr/>
          </p:nvGrpSpPr>
          <p:grpSpPr>
            <a:xfrm>
              <a:off x="-1" y="4038600"/>
              <a:ext cx="9144000" cy="1828800"/>
              <a:chOff x="-1" y="0"/>
              <a:chExt cx="9144000" cy="1295398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7070" t="698" r="27536" b="80639"/>
              <a:stretch>
                <a:fillRect/>
              </a:stretch>
            </p:blipFill>
            <p:spPr bwMode="auto">
              <a:xfrm>
                <a:off x="2" y="0"/>
                <a:ext cx="9143997" cy="1295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Pentagon 39"/>
              <p:cNvSpPr/>
              <p:nvPr/>
            </p:nvSpPr>
            <p:spPr>
              <a:xfrm>
                <a:off x="-1" y="0"/>
                <a:ext cx="938355" cy="1295398"/>
              </a:xfrm>
              <a:prstGeom prst="homePlat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988" tIns="41994" rIns="83988" bIns="41994" rtlCol="0" anchor="ctr"/>
              <a:lstStyle/>
              <a:p>
                <a:pPr algn="ctr"/>
                <a:endParaRPr lang="en-US" dirty="0">
                  <a:ea typeface="華康儷中黑" pitchFamily="49" charset="-12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1066800" y="4845195"/>
              <a:ext cx="9144000" cy="74652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ctr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4300" dirty="0" smtClean="0">
                  <a:solidFill>
                    <a:prstClr val="white"/>
                  </a:solidFill>
                  <a:latin typeface="華康儷中黑" pitchFamily="49" charset="-120"/>
                  <a:ea typeface="華康儷中黑" pitchFamily="49" charset="-120"/>
                </a:rPr>
                <a:t>健康生活纖形比賽</a:t>
              </a:r>
              <a:endParaRPr lang="en-US" sz="4300" dirty="0" smtClean="0">
                <a:solidFill>
                  <a:prstClr val="white"/>
                </a:solidFill>
                <a:latin typeface="華康儷中黑" pitchFamily="49" charset="-120"/>
                <a:ea typeface="華康儷中黑" pitchFamily="49" charset="-120"/>
              </a:endParaRPr>
            </a:p>
          </p:txBody>
        </p:sp>
        <p:sp>
          <p:nvSpPr>
            <p:cNvPr id="30" name="Rectangle 12"/>
            <p:cNvSpPr>
              <a:spLocks noChangeArrowheads="1"/>
            </p:cNvSpPr>
            <p:nvPr/>
          </p:nvSpPr>
          <p:spPr bwMode="auto">
            <a:xfrm>
              <a:off x="1643808" y="4343400"/>
              <a:ext cx="8109792" cy="654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700" dirty="0" smtClean="0">
                  <a:solidFill>
                    <a:schemeClr val="bg1"/>
                  </a:solidFill>
                  <a:latin typeface="Century Gothic" pitchFamily="34" charset="0"/>
                  <a:ea typeface="新細明體" pitchFamily="18" charset="-120"/>
                  <a:cs typeface="Times New Roman" pitchFamily="18" charset="0"/>
                </a:rPr>
                <a:t>TLS FIND YOUR FIT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90600" y="4410305"/>
            <a:ext cx="2239009" cy="1276802"/>
            <a:chOff x="-2483271" y="447775"/>
            <a:chExt cx="1800200" cy="1008112"/>
          </a:xfrm>
        </p:grpSpPr>
        <p:grpSp>
          <p:nvGrpSpPr>
            <p:cNvPr id="24" name="Group 23"/>
            <p:cNvGrpSpPr/>
            <p:nvPr/>
          </p:nvGrpSpPr>
          <p:grpSpPr>
            <a:xfrm>
              <a:off x="-2411264" y="519783"/>
              <a:ext cx="1728193" cy="936104"/>
              <a:chOff x="-4723903" y="1087463"/>
              <a:chExt cx="1728193" cy="93610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45" name="Chevron 44"/>
              <p:cNvSpPr/>
              <p:nvPr/>
            </p:nvSpPr>
            <p:spPr>
              <a:xfrm>
                <a:off x="-4723903" y="1087463"/>
                <a:ext cx="576064" cy="936104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-4435870" y="1087463"/>
                <a:ext cx="1440160" cy="9361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華康儷中黑" pitchFamily="49" charset="-12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-2483271" y="447775"/>
              <a:ext cx="1728193" cy="936104"/>
              <a:chOff x="-2483271" y="447775"/>
              <a:chExt cx="1728193" cy="936104"/>
            </a:xfrm>
          </p:grpSpPr>
          <p:sp>
            <p:nvSpPr>
              <p:cNvPr id="43" name="Chevron 42"/>
              <p:cNvSpPr/>
              <p:nvPr/>
            </p:nvSpPr>
            <p:spPr>
              <a:xfrm>
                <a:off x="-2483271" y="447775"/>
                <a:ext cx="576064" cy="93610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ea typeface="華康儷中黑" pitchFamily="49" charset="-12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-2195238" y="447775"/>
                <a:ext cx="1440160" cy="9361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a typeface="華康儷中黑" pitchFamily="49" charset="-120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-2195239" y="515278"/>
              <a:ext cx="1368152" cy="7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ea typeface="華康儷中黑" pitchFamily="49" charset="-120"/>
                </a:rPr>
                <a:t>2014</a:t>
              </a:r>
              <a:endPara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華康儷中黑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5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144000" cy="1295398"/>
            <a:chOff x="-1" y="0"/>
            <a:chExt cx="9144000" cy="129539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7070" t="698" r="27536" b="80639"/>
            <a:stretch>
              <a:fillRect/>
            </a:stretch>
          </p:blipFill>
          <p:spPr bwMode="auto">
            <a:xfrm>
              <a:off x="2" y="0"/>
              <a:ext cx="9143997" cy="1295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Pentagon 11"/>
            <p:cNvSpPr/>
            <p:nvPr/>
          </p:nvSpPr>
          <p:spPr>
            <a:xfrm>
              <a:off x="-1" y="0"/>
              <a:ext cx="938355" cy="1295398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988" tIns="41994" rIns="83988" bIns="41994" rtlCol="0" anchor="ctr"/>
            <a:lstStyle/>
            <a:p>
              <a:pPr algn="ctr"/>
              <a:endParaRPr lang="en-US" dirty="0">
                <a:ea typeface="華康儷中黑" pitchFamily="49" charset="-120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8229600" cy="1143000"/>
          </a:xfrm>
        </p:spPr>
        <p:txBody>
          <a:bodyPr>
            <a:normAutofit fontScale="90000"/>
          </a:bodyPr>
          <a:lstStyle/>
          <a:p>
            <a:pPr algn="l" defTabSz="839876" fontAlgn="base">
              <a:spcAft>
                <a:spcPct val="0"/>
              </a:spcAft>
            </a:pPr>
            <a:r>
              <a:rPr lang="en-US" altLang="zh-TW" b="1" smtClean="0">
                <a:solidFill>
                  <a:prstClr val="white"/>
                </a:solidFill>
                <a:latin typeface="+mn-lt"/>
                <a:ea typeface="華康儷中黑" pitchFamily="49" charset="-120"/>
              </a:rPr>
              <a:t>2014 TLS</a:t>
            </a:r>
            <a:r>
              <a:rPr lang="en-US" b="1" smtClean="0">
                <a:solidFill>
                  <a:schemeClr val="bg1"/>
                </a:solidFill>
                <a:ea typeface="華康儷中黑" panose="020B0509000000000000" pitchFamily="49" charset="-120"/>
                <a:cs typeface="Times New Roman" pitchFamily="18" charset="0"/>
              </a:rPr>
              <a:t>®</a:t>
            </a:r>
            <a:r>
              <a:rPr lang="zh-TW" altLang="en-US" b="1" dirty="0" smtClean="0">
                <a:solidFill>
                  <a:prstClr val="white"/>
                </a:solidFill>
                <a:latin typeface="+mn-lt"/>
                <a:ea typeface="華康儷中黑" pitchFamily="49" charset="-120"/>
              </a:rPr>
              <a:t>健</a:t>
            </a:r>
            <a:r>
              <a:rPr lang="zh-TW" altLang="en-US" b="1" dirty="0">
                <a:solidFill>
                  <a:prstClr val="white"/>
                </a:solidFill>
                <a:latin typeface="+mn-lt"/>
                <a:ea typeface="華康儷中黑" pitchFamily="49" charset="-120"/>
              </a:rPr>
              <a:t>康生活纖形比</a:t>
            </a:r>
            <a:r>
              <a:rPr lang="zh-TW" altLang="en-US" b="1" dirty="0" smtClean="0">
                <a:solidFill>
                  <a:prstClr val="white"/>
                </a:solidFill>
                <a:latin typeface="+mn-lt"/>
                <a:ea typeface="華康儷中黑" pitchFamily="49" charset="-120"/>
              </a:rPr>
              <a:t>賽</a:t>
            </a:r>
            <a:r>
              <a:rPr lang="en-US" altLang="zh-TW" b="1" dirty="0" smtClean="0">
                <a:solidFill>
                  <a:prstClr val="white"/>
                </a:solidFill>
                <a:latin typeface="+mn-lt"/>
                <a:ea typeface="華康儷中黑" pitchFamily="49" charset="-120"/>
              </a:rPr>
              <a:t/>
            </a:r>
            <a:br>
              <a:rPr lang="en-US" altLang="zh-TW" b="1" dirty="0" smtClean="0">
                <a:solidFill>
                  <a:prstClr val="white"/>
                </a:solidFill>
                <a:latin typeface="+mn-lt"/>
                <a:ea typeface="華康儷中黑" pitchFamily="49" charset="-120"/>
              </a:rPr>
            </a:br>
            <a:r>
              <a:rPr lang="en-US" altLang="zh-TW" b="1" dirty="0" smtClean="0">
                <a:solidFill>
                  <a:prstClr val="white"/>
                </a:solidFill>
                <a:latin typeface="+mn-lt"/>
                <a:ea typeface="華康儷中黑" pitchFamily="49" charset="-120"/>
              </a:rPr>
              <a:t>2014</a:t>
            </a:r>
            <a:r>
              <a:rPr lang="zh-TW" altLang="en-US" b="1" dirty="0" smtClean="0">
                <a:solidFill>
                  <a:prstClr val="white"/>
                </a:solidFill>
                <a:latin typeface="+mn-lt"/>
                <a:ea typeface="華康儷中黑" pitchFamily="49" charset="-12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+mn-lt"/>
                <a:ea typeface="華康儷中黑" panose="020B0509000000000000" pitchFamily="49" charset="-120"/>
                <a:cs typeface="Times New Roman" pitchFamily="18" charset="0"/>
              </a:rPr>
              <a:t>TLS® </a:t>
            </a:r>
            <a:r>
              <a:rPr lang="en-US" b="1" dirty="0">
                <a:solidFill>
                  <a:schemeClr val="bg1"/>
                </a:solidFill>
                <a:latin typeface="+mn-lt"/>
                <a:ea typeface="華康儷中黑" panose="020B0509000000000000" pitchFamily="49" charset="-120"/>
                <a:cs typeface="Times New Roman" pitchFamily="18" charset="0"/>
              </a:rPr>
              <a:t>FIND YOUR FIT </a:t>
            </a:r>
            <a:endParaRPr lang="en-US" b="1" dirty="0">
              <a:solidFill>
                <a:prstClr val="white"/>
              </a:solidFill>
              <a:latin typeface="+mn-lt"/>
              <a:ea typeface="華康儷中黑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" y="3048000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C00000"/>
                </a:solidFill>
                <a:ea typeface="華康儷中黑" panose="020B0509000000000000" pitchFamily="49" charset="-120"/>
              </a:rPr>
              <a:t>獎金獎</a:t>
            </a:r>
            <a:r>
              <a:rPr lang="zh-TW" altLang="en-US" sz="4000" dirty="0" smtClean="0">
                <a:solidFill>
                  <a:srgbClr val="C00000"/>
                </a:solidFill>
                <a:ea typeface="華康儷中黑" panose="020B0509000000000000" pitchFamily="49" charset="-120"/>
              </a:rPr>
              <a:t>品總值超過港幣</a:t>
            </a:r>
            <a:r>
              <a:rPr lang="en-US" altLang="zh-TW" sz="4000" dirty="0" smtClean="0">
                <a:solidFill>
                  <a:srgbClr val="C00000"/>
                </a:solidFill>
                <a:ea typeface="華康儷中黑" panose="020B0509000000000000" pitchFamily="49" charset="-120"/>
              </a:rPr>
              <a:t>$40,000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44966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ea typeface="華康儷中黑" panose="020B0509000000000000" pitchFamily="49" charset="-120"/>
              </a:rPr>
              <a:t>AWARDS </a:t>
            </a:r>
            <a:r>
              <a:rPr lang="en-US" sz="3600" dirty="0">
                <a:solidFill>
                  <a:srgbClr val="C00000"/>
                </a:solidFill>
                <a:ea typeface="華康儷中黑" panose="020B0509000000000000" pitchFamily="49" charset="-120"/>
              </a:rPr>
              <a:t>&amp; </a:t>
            </a:r>
            <a:r>
              <a:rPr lang="en-US" sz="3600" dirty="0" smtClean="0">
                <a:solidFill>
                  <a:srgbClr val="C00000"/>
                </a:solidFill>
                <a:ea typeface="華康儷中黑" panose="020B0509000000000000" pitchFamily="49" charset="-120"/>
              </a:rPr>
              <a:t>PRIZES</a:t>
            </a:r>
            <a:r>
              <a:rPr lang="zh-TW" altLang="en-US" sz="3600" dirty="0" smtClean="0">
                <a:solidFill>
                  <a:srgbClr val="C00000"/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3600" dirty="0" smtClean="0">
                <a:solidFill>
                  <a:srgbClr val="C00000"/>
                </a:solidFill>
                <a:ea typeface="華康儷中黑" panose="020B0509000000000000" pitchFamily="49" charset="-120"/>
              </a:rPr>
              <a:t>for a total of over HKD$40,000</a:t>
            </a:r>
            <a:endParaRPr lang="en-US" sz="3600" dirty="0">
              <a:solidFill>
                <a:srgbClr val="C00000"/>
              </a:solidFill>
              <a:ea typeface="華康儷中黑" panose="020B0509000000000000" pitchFamily="49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" y="1524000"/>
            <a:ext cx="9143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ea typeface="華康儷中黑" panose="020B0509000000000000" pitchFamily="49" charset="-120"/>
              </a:rPr>
              <a:t>比賽時間</a:t>
            </a:r>
            <a:r>
              <a:rPr lang="en-US" altLang="zh-TW" sz="3200" dirty="0" smtClean="0">
                <a:ea typeface="華康儷中黑" panose="020B0509000000000000" pitchFamily="49" charset="-120"/>
              </a:rPr>
              <a:t>:</a:t>
            </a:r>
            <a:endParaRPr lang="en-US" altLang="zh-TW" sz="3200" dirty="0">
              <a:ea typeface="華康儷中黑" panose="020B0509000000000000" pitchFamily="49" charset="-120"/>
            </a:endParaRPr>
          </a:p>
          <a:p>
            <a:pPr algn="ctr"/>
            <a:r>
              <a:rPr lang="en-US" altLang="zh-TW" sz="3200" dirty="0" smtClean="0">
                <a:ea typeface="華康儷中黑" panose="020B0509000000000000" pitchFamily="49" charset="-120"/>
              </a:rPr>
              <a:t>2014</a:t>
            </a:r>
            <a:r>
              <a:rPr lang="zh-TW" altLang="en-US" sz="3200" dirty="0">
                <a:ea typeface="華康儷中黑" panose="020B0509000000000000" pitchFamily="49" charset="-120"/>
              </a:rPr>
              <a:t>年</a:t>
            </a:r>
            <a:r>
              <a:rPr lang="en-US" altLang="zh-TW" sz="3200" dirty="0">
                <a:ea typeface="華康儷中黑" panose="020B0509000000000000" pitchFamily="49" charset="-120"/>
              </a:rPr>
              <a:t>6</a:t>
            </a:r>
            <a:r>
              <a:rPr lang="zh-TW" altLang="en-US" sz="3200" dirty="0">
                <a:ea typeface="華康儷中黑" panose="020B0509000000000000" pitchFamily="49" charset="-120"/>
              </a:rPr>
              <a:t>月</a:t>
            </a:r>
            <a:r>
              <a:rPr lang="en-US" altLang="zh-TW" sz="3200" dirty="0">
                <a:ea typeface="華康儷中黑" panose="020B0509000000000000" pitchFamily="49" charset="-120"/>
              </a:rPr>
              <a:t>14</a:t>
            </a:r>
            <a:r>
              <a:rPr lang="zh-TW" altLang="en-US" sz="3200" dirty="0">
                <a:ea typeface="華康儷中黑" panose="020B0509000000000000" pitchFamily="49" charset="-120"/>
              </a:rPr>
              <a:t>日 </a:t>
            </a:r>
            <a:r>
              <a:rPr lang="en-US" altLang="zh-TW" sz="3200" dirty="0">
                <a:ea typeface="華康儷中黑" panose="020B0509000000000000" pitchFamily="49" charset="-120"/>
              </a:rPr>
              <a:t>– 2014</a:t>
            </a:r>
            <a:r>
              <a:rPr lang="zh-TW" altLang="en-US" sz="3200" dirty="0">
                <a:ea typeface="華康儷中黑" panose="020B0509000000000000" pitchFamily="49" charset="-120"/>
              </a:rPr>
              <a:t>年</a:t>
            </a:r>
            <a:r>
              <a:rPr lang="en-US" altLang="zh-TW" sz="3200" dirty="0">
                <a:ea typeface="華康儷中黑" panose="020B0509000000000000" pitchFamily="49" charset="-120"/>
              </a:rPr>
              <a:t>9</a:t>
            </a:r>
            <a:r>
              <a:rPr lang="zh-TW" altLang="en-US" sz="3200" dirty="0">
                <a:ea typeface="華康儷中黑" panose="020B0509000000000000" pitchFamily="49" charset="-120"/>
              </a:rPr>
              <a:t>月</a:t>
            </a:r>
            <a:r>
              <a:rPr lang="en-US" altLang="zh-TW" sz="3200" dirty="0">
                <a:ea typeface="華康儷中黑" panose="020B0509000000000000" pitchFamily="49" charset="-120"/>
              </a:rPr>
              <a:t>5</a:t>
            </a:r>
            <a:r>
              <a:rPr lang="zh-TW" altLang="en-US" sz="3200" dirty="0" smtClean="0">
                <a:ea typeface="華康儷中黑" panose="020B0509000000000000" pitchFamily="49" charset="-120"/>
              </a:rPr>
              <a:t>日</a:t>
            </a:r>
            <a:endParaRPr lang="en-US" altLang="zh-TW" sz="3200" dirty="0" smtClean="0">
              <a:ea typeface="華康儷中黑" panose="020B0509000000000000" pitchFamily="49" charset="-120"/>
            </a:endParaRPr>
          </a:p>
          <a:p>
            <a:pPr algn="ctr"/>
            <a:r>
              <a:rPr lang="zh-TW" altLang="en-US" sz="3200" dirty="0" smtClean="0">
                <a:ea typeface="華康儷中黑" panose="020B0509000000000000" pitchFamily="49" charset="-120"/>
              </a:rPr>
              <a:t>參與比賽人數近</a:t>
            </a:r>
            <a:r>
              <a:rPr lang="zh-TW" altLang="en-US" sz="3200" dirty="0">
                <a:ea typeface="華康儷中黑" panose="020B0509000000000000" pitchFamily="49" charset="-120"/>
              </a:rPr>
              <a:t>百人</a:t>
            </a:r>
            <a:endParaRPr lang="en-US" sz="3200" dirty="0">
              <a:ea typeface="華康儷中黑" panose="020B0509000000000000" pitchFamily="49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" y="3925669"/>
            <a:ext cx="91439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smtClean="0">
                <a:ea typeface="華康儷中黑" panose="020B0509000000000000" pitchFamily="49" charset="-120"/>
              </a:rPr>
              <a:t>Challenge Period:</a:t>
            </a:r>
            <a:endParaRPr lang="en-US" sz="3200" dirty="0" smtClean="0">
              <a:ea typeface="華康儷中黑" panose="020B0509000000000000" pitchFamily="49" charset="-120"/>
            </a:endParaRPr>
          </a:p>
          <a:p>
            <a:pPr algn="ctr"/>
            <a:r>
              <a:rPr lang="en-US" sz="3200" dirty="0" smtClean="0">
                <a:ea typeface="華康儷中黑" panose="020B0509000000000000" pitchFamily="49" charset="-120"/>
              </a:rPr>
              <a:t>June </a:t>
            </a:r>
            <a:r>
              <a:rPr lang="en-US" sz="3200" dirty="0">
                <a:ea typeface="華康儷中黑" panose="020B0509000000000000" pitchFamily="49" charset="-120"/>
              </a:rPr>
              <a:t>14, 2014 – September 5, </a:t>
            </a:r>
            <a:r>
              <a:rPr lang="en-US" sz="3200" dirty="0" smtClean="0">
                <a:ea typeface="華康儷中黑" panose="020B0509000000000000" pitchFamily="49" charset="-120"/>
              </a:rPr>
              <a:t>2014</a:t>
            </a:r>
          </a:p>
          <a:p>
            <a:pPr algn="ctr"/>
            <a:r>
              <a:rPr lang="en-US" sz="3200" dirty="0" smtClean="0">
                <a:ea typeface="華康儷中黑" panose="020B0509000000000000" pitchFamily="49" charset="-120"/>
              </a:rPr>
              <a:t>Close to a hundred candidates taking part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48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2400" y="1143000"/>
            <a:ext cx="10058400" cy="6400800"/>
            <a:chOff x="0" y="0"/>
            <a:chExt cx="10825567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91" b="9812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0"/>
              <a:ext cx="6858000" cy="6858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2743200"/>
              <a:ext cx="1082556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zh-TW" altLang="en-US" sz="6600" b="1" dirty="0">
                  <a:solidFill>
                    <a:schemeClr val="accent5">
                      <a:lumMod val="75000"/>
                    </a:schemeClr>
                  </a:solidFill>
                  <a:ea typeface="華康儷中黑" panose="020B0509000000000000" pitchFamily="49" charset="-120"/>
                </a:rPr>
                <a:t>我最喜愛</a:t>
              </a:r>
              <a:r>
                <a:rPr lang="en-US" sz="6600" b="1" dirty="0">
                  <a:solidFill>
                    <a:schemeClr val="accent5">
                      <a:lumMod val="75000"/>
                    </a:schemeClr>
                  </a:solidFill>
                  <a:ea typeface="華康儷中黑" panose="020B0509000000000000" pitchFamily="49" charset="-120"/>
                </a:rPr>
                <a:t>FYF</a:t>
              </a:r>
              <a:r>
                <a:rPr lang="zh-TW" altLang="en-US" sz="6600" b="1" dirty="0">
                  <a:solidFill>
                    <a:schemeClr val="accent5">
                      <a:lumMod val="75000"/>
                    </a:schemeClr>
                  </a:solidFill>
                  <a:ea typeface="華康儷中黑" panose="020B0509000000000000" pitchFamily="49" charset="-120"/>
                </a:rPr>
                <a:t>優勝者</a:t>
              </a:r>
              <a:r>
                <a:rPr lang="en-US" altLang="zh-TW" sz="6600" b="1" dirty="0">
                  <a:solidFill>
                    <a:schemeClr val="accent5">
                      <a:lumMod val="75000"/>
                    </a:schemeClr>
                  </a:solidFill>
                  <a:ea typeface="華康儷中黑" panose="020B0509000000000000" pitchFamily="49" charset="-120"/>
                </a:rPr>
                <a:t/>
              </a:r>
              <a:br>
                <a:rPr lang="en-US" altLang="zh-TW" sz="6600" b="1" dirty="0">
                  <a:solidFill>
                    <a:schemeClr val="accent5">
                      <a:lumMod val="75000"/>
                    </a:schemeClr>
                  </a:solidFill>
                  <a:ea typeface="華康儷中黑" panose="020B0509000000000000" pitchFamily="49" charset="-120"/>
                </a:rPr>
              </a:br>
              <a:r>
                <a:rPr lang="en-US" sz="6600" b="1" dirty="0">
                  <a:solidFill>
                    <a:schemeClr val="accent5">
                      <a:lumMod val="75000"/>
                    </a:schemeClr>
                  </a:solidFill>
                  <a:ea typeface="華康儷中黑" panose="020B0509000000000000" pitchFamily="49" charset="-120"/>
                </a:rPr>
                <a:t>My Favor FYF Winner 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" b="32592"/>
          <a:stretch/>
        </p:blipFill>
        <p:spPr>
          <a:xfrm>
            <a:off x="822960" y="1645920"/>
            <a:ext cx="7591947" cy="4533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3"/>
          <a:stretch/>
        </p:blipFill>
        <p:spPr>
          <a:xfrm>
            <a:off x="822960" y="1645920"/>
            <a:ext cx="7512773" cy="45354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" b="32592"/>
          <a:stretch/>
        </p:blipFill>
        <p:spPr>
          <a:xfrm>
            <a:off x="822960" y="1645920"/>
            <a:ext cx="7559586" cy="4533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3"/>
          <a:stretch/>
        </p:blipFill>
        <p:spPr>
          <a:xfrm>
            <a:off x="822960" y="1645920"/>
            <a:ext cx="7467631" cy="4535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22"/>
          <a:stretch/>
        </p:blipFill>
        <p:spPr>
          <a:xfrm>
            <a:off x="822960" y="1645920"/>
            <a:ext cx="7420455" cy="45354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32222"/>
          <a:stretch/>
        </p:blipFill>
        <p:spPr>
          <a:xfrm>
            <a:off x="822960" y="1645920"/>
            <a:ext cx="7553146" cy="4533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32222"/>
          <a:stretch/>
        </p:blipFill>
        <p:spPr>
          <a:xfrm>
            <a:off x="822960" y="1645920"/>
            <a:ext cx="7553146" cy="4533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32222"/>
          <a:stretch/>
        </p:blipFill>
        <p:spPr>
          <a:xfrm>
            <a:off x="822960" y="1645920"/>
            <a:ext cx="7553146" cy="4533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31111"/>
          <a:stretch/>
        </p:blipFill>
        <p:spPr>
          <a:xfrm>
            <a:off x="822960" y="1645920"/>
            <a:ext cx="7437133" cy="45354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32222"/>
          <a:stretch/>
        </p:blipFill>
        <p:spPr>
          <a:xfrm>
            <a:off x="822960" y="1645920"/>
            <a:ext cx="7553146" cy="4533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3"/>
          <a:stretch/>
        </p:blipFill>
        <p:spPr>
          <a:xfrm>
            <a:off x="822960" y="1645920"/>
            <a:ext cx="7512773" cy="45354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" b="32592"/>
          <a:stretch/>
        </p:blipFill>
        <p:spPr>
          <a:xfrm>
            <a:off x="822960" y="1645920"/>
            <a:ext cx="7559586" cy="45339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32222"/>
          <a:stretch/>
        </p:blipFill>
        <p:spPr>
          <a:xfrm>
            <a:off x="838200" y="1600200"/>
            <a:ext cx="7553146" cy="45339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32593"/>
          <a:stretch/>
        </p:blipFill>
        <p:spPr>
          <a:xfrm>
            <a:off x="838200" y="1600200"/>
            <a:ext cx="7576909" cy="45354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" b="32593"/>
          <a:stretch/>
        </p:blipFill>
        <p:spPr>
          <a:xfrm>
            <a:off x="838200" y="1676400"/>
            <a:ext cx="7553146" cy="45339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我最喜愛</a:t>
            </a:r>
            <a:r>
              <a:rPr lang="en-US" altLang="zh-TW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FYF</a:t>
            </a:r>
            <a:r>
              <a:rPr lang="zh-TW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優勝者 </a:t>
            </a:r>
            <a:r>
              <a:rPr lang="en-US" altLang="zh-TW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/>
            </a:r>
            <a:br>
              <a:rPr lang="en-US" altLang="zh-TW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</a:br>
            <a:r>
              <a:rPr lang="en-US" altLang="zh-TW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My </a:t>
            </a:r>
            <a:r>
              <a:rPr lang="en-US" altLang="zh-TW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rPr>
              <a:t>Favor FYF Winner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37"/>
          <a:stretch/>
        </p:blipFill>
        <p:spPr>
          <a:xfrm>
            <a:off x="914400" y="1676400"/>
            <a:ext cx="7406588" cy="453542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905000" y="4676140"/>
            <a:ext cx="5105400" cy="1501140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altLang="zh-TW" sz="40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#4 </a:t>
            </a:r>
            <a:r>
              <a:rPr lang="zh-TW" altLang="en-US" sz="40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張浩昌</a:t>
            </a:r>
            <a:r>
              <a:rPr lang="en-US" altLang="zh-TW" sz="4000" b="1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4000" b="1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</a:b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40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CHEUNG HO CHEONG</a:t>
            </a:r>
            <a:endParaRPr lang="en-US" altLang="zh-TW" sz="4000" b="1" dirty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040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5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371600" y="2131884"/>
            <a:ext cx="1890254" cy="3194063"/>
            <a:chOff x="3865951" y="-88809"/>
            <a:chExt cx="2096975" cy="3543371"/>
          </a:xfrm>
        </p:grpSpPr>
        <p:pic>
          <p:nvPicPr>
            <p:cNvPr id="22" name="Picture 2" descr="M:\TLS Weight Loss Solution\Find Your Fit Challenge\2014\Applicant Details\CHEUNG, Ho Cheong\IMG_166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6" r="10916"/>
            <a:stretch/>
          </p:blipFill>
          <p:spPr bwMode="auto">
            <a:xfrm>
              <a:off x="3886200" y="-87925"/>
              <a:ext cx="2076726" cy="3542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3865951" y="-88809"/>
              <a:ext cx="1447800" cy="409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  <a:t>Before</a:t>
              </a:r>
              <a:endParaRPr lang="en-US" b="1" dirty="0">
                <a:solidFill>
                  <a:prstClr val="black"/>
                </a:solidFill>
                <a:ea typeface="華康儷中黑" panose="020B0509000000000000" pitchFamily="49" charset="-120"/>
              </a:endParaRPr>
            </a:p>
          </p:txBody>
        </p:sp>
      </p:grpSp>
      <p:pic>
        <p:nvPicPr>
          <p:cNvPr id="10" name="Picture 2" descr="M:\TLS Weight Loss Solution\Find Your Fit Challenge\2014\Applicant Details\CHEUNG, Ho Cheong\After\IMG_17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19690"/>
          <a:stretch/>
        </p:blipFill>
        <p:spPr bwMode="auto">
          <a:xfrm>
            <a:off x="3218284" y="838200"/>
            <a:ext cx="3382668" cy="58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-1222447" y="72953"/>
            <a:ext cx="1070047" cy="1070047"/>
            <a:chOff x="76200" y="72953"/>
            <a:chExt cx="1070047" cy="10700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72953"/>
              <a:ext cx="1070047" cy="10700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885" y="2387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4</a:t>
              </a:r>
              <a:endParaRPr lang="en-US" sz="2800" b="1" dirty="0"/>
            </a:p>
          </p:txBody>
        </p:sp>
      </p:grpSp>
      <p:sp>
        <p:nvSpPr>
          <p:cNvPr id="19" name="Pentagon 18"/>
          <p:cNvSpPr/>
          <p:nvPr/>
        </p:nvSpPr>
        <p:spPr>
          <a:xfrm flipH="1">
            <a:off x="5153152" y="1905000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4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23.1</a:t>
            </a:r>
            <a:r>
              <a:rPr lang="zh-TW" altLang="en-US" sz="24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磅</a:t>
            </a:r>
            <a:r>
              <a:rPr lang="en-US" altLang="zh-TW" sz="2400" b="1" dirty="0" err="1" smtClean="0">
                <a:solidFill>
                  <a:schemeClr val="tx1"/>
                </a:solidFill>
                <a:ea typeface="華康儷中黑" panose="020B0509000000000000" pitchFamily="49" charset="-120"/>
              </a:rPr>
              <a:t>lbs</a:t>
            </a:r>
            <a:endParaRPr lang="en-US" altLang="zh-TW" sz="2400" b="1" dirty="0">
              <a:solidFill>
                <a:schemeClr val="tx1"/>
              </a:solidFill>
              <a:ea typeface="華康儷中黑" panose="020B0509000000000000" pitchFamily="49" charset="-120"/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5153152" y="2691869"/>
            <a:ext cx="251745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7.3%</a:t>
            </a:r>
            <a:r>
              <a:rPr lang="zh-TW" altLang="en-US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脂</a:t>
            </a: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肪</a:t>
            </a: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%</a:t>
            </a:r>
            <a: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Fat</a:t>
            </a:r>
          </a:p>
        </p:txBody>
      </p:sp>
      <p:sp>
        <p:nvSpPr>
          <p:cNvPr id="21" name="Pentagon 20"/>
          <p:cNvSpPr/>
          <p:nvPr/>
        </p:nvSpPr>
        <p:spPr>
          <a:xfrm flipH="1">
            <a:off x="5153152" y="3533115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7.5</a:t>
            </a: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吋</a:t>
            </a:r>
            <a:r>
              <a:rPr lang="zh-TW" altLang="en-US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腰圍</a:t>
            </a:r>
            <a: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</a:b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Waistline </a:t>
            </a:r>
            <a: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Inch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9383" y="238780"/>
            <a:ext cx="37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-41632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季軍 </a:t>
            </a:r>
            <a:endParaRPr lang="en-US" altLang="zh-TW" sz="4000" b="1" dirty="0" smtClean="0">
              <a:solidFill>
                <a:srgbClr val="9B44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/>
            <a:r>
              <a:rPr lang="en-US" altLang="zh-TW" sz="4000" b="1" dirty="0" smtClean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2</a:t>
            </a:r>
            <a:r>
              <a:rPr lang="en-US" altLang="zh-TW" sz="4000" b="1" baseline="30000" dirty="0" smtClean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nd</a:t>
            </a:r>
            <a:r>
              <a:rPr lang="zh-TW" altLang="en-US" sz="4000" b="1" dirty="0" smtClean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 </a:t>
            </a:r>
            <a:r>
              <a:rPr lang="en-US" sz="4000" b="1" dirty="0" smtClean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RUNNER </a:t>
            </a:r>
            <a:r>
              <a:rPr lang="en-US" sz="4000" b="1" dirty="0">
                <a:solidFill>
                  <a:srgbClr val="9B4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UP</a:t>
            </a:r>
          </a:p>
        </p:txBody>
      </p:sp>
      <p:sp>
        <p:nvSpPr>
          <p:cNvPr id="28" name="Pentagon 27"/>
          <p:cNvSpPr/>
          <p:nvPr/>
        </p:nvSpPr>
        <p:spPr>
          <a:xfrm>
            <a:off x="2098089" y="5181600"/>
            <a:ext cx="3436063" cy="939992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#4 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張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浩昌 </a:t>
            </a: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</a:b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Cheung </a:t>
            </a:r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Ho Cheong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" y="298730"/>
            <a:ext cx="10058400" cy="6400800"/>
            <a:chOff x="0" y="0"/>
            <a:chExt cx="10825567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9B443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1" b="9812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0"/>
              <a:ext cx="6858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2743200"/>
              <a:ext cx="1082556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zh-TW" altLang="en-US" sz="80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ea typeface="華康儷中黑" panose="020B0509000000000000" pitchFamily="49" charset="-120"/>
                </a:rPr>
                <a:t>季</a:t>
              </a:r>
              <a:r>
                <a:rPr lang="zh-TW" altLang="en-US" sz="8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ea typeface="華康儷中黑" panose="020B0509000000000000" pitchFamily="49" charset="-120"/>
                </a:rPr>
                <a:t>軍</a:t>
              </a:r>
              <a:endParaRPr lang="en-US" altLang="zh-TW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8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ea typeface="華康儷中黑" panose="020B0509000000000000" pitchFamily="49" charset="-120"/>
                </a:rPr>
                <a:t>2</a:t>
              </a:r>
              <a:r>
                <a:rPr lang="en-US" altLang="zh-TW" sz="8000" b="1" baseline="300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ea typeface="華康儷中黑" panose="020B0509000000000000" pitchFamily="49" charset="-120"/>
                </a:rPr>
                <a:t>nd</a:t>
              </a:r>
              <a:r>
                <a:rPr lang="zh-TW" altLang="en-US" sz="8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ea typeface="華康儷中黑" panose="020B0509000000000000" pitchFamily="49" charset="-120"/>
                </a:rPr>
                <a:t> </a:t>
              </a:r>
              <a:r>
                <a:rPr lang="en-US" altLang="zh-TW" sz="8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ea typeface="華康儷中黑" panose="020B0509000000000000" pitchFamily="49" charset="-120"/>
                </a:rPr>
                <a:t>RUNNER</a:t>
              </a:r>
              <a:r>
                <a:rPr lang="zh-TW" altLang="en-US" sz="8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ea typeface="華康儷中黑" panose="020B0509000000000000" pitchFamily="49" charset="-120"/>
                </a:rPr>
                <a:t> </a:t>
              </a:r>
              <a:r>
                <a:rPr lang="en-US" altLang="zh-TW" sz="80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ea typeface="華康儷中黑" panose="020B0509000000000000" pitchFamily="49" charset="-120"/>
                </a:rPr>
                <a:t>UP</a:t>
              </a:r>
              <a:endPara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31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6" grpId="0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371600" y="2286000"/>
            <a:ext cx="1874520" cy="3200400"/>
            <a:chOff x="284018" y="1693721"/>
            <a:chExt cx="2916382" cy="4988016"/>
          </a:xfrm>
        </p:grpSpPr>
        <p:pic>
          <p:nvPicPr>
            <p:cNvPr id="22" name="Picture 3" descr="M:\TLS Weight Loss Solution\Find Your Fit Challenge\2014\Applicant Details\CHAU, On Ki\CHAUOnKi_Image_Front_140605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2" r="11022"/>
            <a:stretch/>
          </p:blipFill>
          <p:spPr bwMode="auto">
            <a:xfrm>
              <a:off x="284018" y="1693722"/>
              <a:ext cx="2916382" cy="4988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289197" y="1693721"/>
              <a:ext cx="1996802" cy="527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 smtClean="0">
                  <a:solidFill>
                    <a:prstClr val="black"/>
                  </a:solidFill>
                  <a:ea typeface="華康儷中黑" panose="020B0509000000000000" pitchFamily="49" charset="-120"/>
                </a:rPr>
                <a:t>Before</a:t>
              </a:r>
              <a:endParaRPr lang="en-US" sz="1600" b="1" dirty="0">
                <a:solidFill>
                  <a:prstClr val="black"/>
                </a:solidFill>
                <a:ea typeface="華康儷中黑" panose="020B0509000000000000" pitchFamily="49" charset="-120"/>
              </a:endParaRPr>
            </a:p>
          </p:txBody>
        </p:sp>
      </p:grpSp>
      <p:pic>
        <p:nvPicPr>
          <p:cNvPr id="23" name="Picture 3" descr="M:\TLS Weight Loss Solution\Find Your Fit Challenge\2014\Applicant Details\CHAU, On Ki\After\同款服裝(正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r="8678"/>
          <a:stretch/>
        </p:blipFill>
        <p:spPr bwMode="auto">
          <a:xfrm>
            <a:off x="3227193" y="778341"/>
            <a:ext cx="3517189" cy="607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-1222447" y="72953"/>
            <a:ext cx="1070047" cy="1070047"/>
            <a:chOff x="76200" y="72953"/>
            <a:chExt cx="1070047" cy="10700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72953"/>
              <a:ext cx="1070047" cy="10700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885" y="2387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4</a:t>
              </a:r>
              <a:endParaRPr lang="en-US" sz="2800" b="1" dirty="0"/>
            </a:p>
          </p:txBody>
        </p:sp>
      </p:grpSp>
      <p:sp>
        <p:nvSpPr>
          <p:cNvPr id="19" name="Pentagon 18"/>
          <p:cNvSpPr/>
          <p:nvPr/>
        </p:nvSpPr>
        <p:spPr>
          <a:xfrm flipH="1">
            <a:off x="5455920" y="2362200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4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26.4</a:t>
            </a:r>
            <a:r>
              <a:rPr lang="zh-TW" altLang="en-US" sz="24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磅</a:t>
            </a:r>
            <a:r>
              <a:rPr lang="en-US" altLang="zh-TW" sz="2400" b="1" dirty="0" err="1" smtClean="0">
                <a:solidFill>
                  <a:schemeClr val="tx1"/>
                </a:solidFill>
                <a:ea typeface="華康儷中黑" panose="020B0509000000000000" pitchFamily="49" charset="-120"/>
              </a:rPr>
              <a:t>lbs</a:t>
            </a:r>
            <a:endParaRPr lang="en-US" altLang="zh-TW" sz="2400" b="1" dirty="0">
              <a:solidFill>
                <a:schemeClr val="tx1"/>
              </a:solidFill>
              <a:ea typeface="華康儷中黑" panose="020B0509000000000000" pitchFamily="49" charset="-120"/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5455920" y="3149069"/>
            <a:ext cx="251745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8</a:t>
            </a: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.3%</a:t>
            </a:r>
            <a:r>
              <a:rPr lang="zh-TW" altLang="en-US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脂</a:t>
            </a: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肪</a:t>
            </a: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%</a:t>
            </a:r>
            <a: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Fat</a:t>
            </a:r>
          </a:p>
        </p:txBody>
      </p:sp>
      <p:sp>
        <p:nvSpPr>
          <p:cNvPr id="21" name="Pentagon 20"/>
          <p:cNvSpPr/>
          <p:nvPr/>
        </p:nvSpPr>
        <p:spPr>
          <a:xfrm flipH="1">
            <a:off x="5455920" y="3990315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8.0</a:t>
            </a: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吋</a:t>
            </a:r>
            <a:r>
              <a:rPr lang="zh-TW" altLang="en-US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腰圍</a:t>
            </a:r>
            <a: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</a:b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Waistline </a:t>
            </a:r>
            <a: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Inch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9383" y="238780"/>
            <a:ext cx="37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Pentagon 27"/>
          <p:cNvSpPr/>
          <p:nvPr/>
        </p:nvSpPr>
        <p:spPr>
          <a:xfrm>
            <a:off x="2400857" y="5181600"/>
            <a:ext cx="3436063" cy="939992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#2 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周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安琪 </a:t>
            </a:r>
            <a:endParaRPr lang="en-US" altLang="zh-TW" sz="2800" b="1" dirty="0" smtClean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  <a:p>
            <a:pPr>
              <a:buNone/>
            </a:pP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Chau </a:t>
            </a:r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On Ki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華康儷中黑" panose="020B0509000000000000" pitchFamily="49" charset="-120"/>
              </a:rPr>
              <a:t>亞軍 </a:t>
            </a:r>
            <a:endParaRPr lang="en-US" altLang="zh-TW" sz="4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a typeface="華康儷中黑" panose="020B0509000000000000" pitchFamily="49" charset="-120"/>
            </a:endParaRPr>
          </a:p>
          <a:p>
            <a:pPr algn="ctr"/>
            <a:r>
              <a:rPr lang="en-US" altLang="zh-TW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華康儷中黑" panose="020B0509000000000000" pitchFamily="49" charset="-120"/>
              </a:rPr>
              <a:t>1</a:t>
            </a:r>
            <a:r>
              <a:rPr lang="en-US" altLang="zh-TW" sz="4000" b="1" baseline="300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華康儷中黑" panose="020B0509000000000000" pitchFamily="49" charset="-120"/>
              </a:rPr>
              <a:t>st</a:t>
            </a:r>
            <a:r>
              <a:rPr lang="zh-TW" alt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華康儷中黑" panose="020B0509000000000000" pitchFamily="49" charset="-120"/>
              </a:rPr>
              <a:t> </a:t>
            </a:r>
            <a:r>
              <a:rPr lang="en-US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華康儷中黑" panose="020B0509000000000000" pitchFamily="49" charset="-120"/>
              </a:rPr>
              <a:t>RUNNER </a:t>
            </a:r>
            <a:r>
              <a:rPr lang="en-US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華康儷中黑" panose="020B0509000000000000" pitchFamily="49" charset="-120"/>
              </a:rPr>
              <a:t>UP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" y="228600"/>
            <a:ext cx="10058400" cy="6400800"/>
            <a:chOff x="3054691" y="31567"/>
            <a:chExt cx="10825567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1" b="9812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426" y="31567"/>
              <a:ext cx="6858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54691" y="2797345"/>
              <a:ext cx="10825567" cy="273701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threePt" dir="t"/>
              </a:scene3d>
            </a:bodyPr>
            <a:lstStyle/>
            <a:p>
              <a:pPr algn="ctr"/>
              <a:r>
                <a:rPr lang="zh-TW" altLang="en-US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a typeface="華康儷中黑" panose="020B0509000000000000" pitchFamily="49" charset="-120"/>
                </a:rPr>
                <a:t>亞軍</a:t>
              </a:r>
              <a:endParaRPr lang="en-US" altLang="zh-TW" sz="8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a typeface="華康儷中黑" panose="020B0509000000000000" pitchFamily="49" charset="-120"/>
                </a:rPr>
                <a:t>1</a:t>
              </a:r>
              <a:r>
                <a:rPr lang="en-US" altLang="zh-TW" sz="8000" b="1" baseline="30000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a typeface="華康儷中黑" panose="020B0509000000000000" pitchFamily="49" charset="-120"/>
                </a:rPr>
                <a:t>st</a:t>
              </a:r>
              <a:r>
                <a:rPr lang="zh-TW" altLang="en-US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a typeface="華康儷中黑" panose="020B0509000000000000" pitchFamily="49" charset="-120"/>
                </a:rPr>
                <a:t> </a:t>
              </a:r>
              <a:r>
                <a:rPr lang="en-US" altLang="zh-TW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a typeface="華康儷中黑" panose="020B0509000000000000" pitchFamily="49" charset="-120"/>
                </a:rPr>
                <a:t>RUNNER</a:t>
              </a:r>
              <a:r>
                <a:rPr lang="zh-TW" altLang="en-US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a typeface="華康儷中黑" panose="020B0509000000000000" pitchFamily="49" charset="-120"/>
                </a:rPr>
                <a:t> </a:t>
              </a:r>
              <a:r>
                <a:rPr lang="en-US" altLang="zh-TW" sz="80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a typeface="華康儷中黑" panose="020B0509000000000000" pitchFamily="49" charset="-120"/>
                </a:rPr>
                <a:t>UP</a:t>
              </a:r>
              <a:endParaRPr lang="en-US" sz="8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4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8" grpId="0" animBg="1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444950" y="2133600"/>
            <a:ext cx="1874520" cy="3200400"/>
            <a:chOff x="3880040" y="-35686"/>
            <a:chExt cx="2215960" cy="3693286"/>
          </a:xfrm>
        </p:grpSpPr>
        <p:pic>
          <p:nvPicPr>
            <p:cNvPr id="22" name="Picture 2" descr="M:\TLS Weight Loss Solution\Find Your Fit Challenge\2014\Applicant Details\CHAN, Kwok Chak\Before\K C Chan .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5" b="2229"/>
            <a:stretch/>
          </p:blipFill>
          <p:spPr bwMode="auto">
            <a:xfrm>
              <a:off x="3886200" y="-19455"/>
              <a:ext cx="2209800" cy="3677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3880040" y="-35686"/>
              <a:ext cx="1447800" cy="390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 smtClean="0">
                  <a:ea typeface="華康儷中黑" panose="020B0509000000000000" pitchFamily="49" charset="-120"/>
                </a:rPr>
                <a:t>Before</a:t>
              </a:r>
              <a:endParaRPr lang="en-US" sz="1600" b="1" dirty="0">
                <a:ea typeface="華康儷中黑" panose="020B0509000000000000" pitchFamily="49" charset="-120"/>
              </a:endParaRPr>
            </a:p>
          </p:txBody>
        </p:sp>
      </p:grpSp>
      <p:pic>
        <p:nvPicPr>
          <p:cNvPr id="24" name="Picture 5" descr="M:\TLS Weight Loss Solution\Find Your Fit Challenge\2014\Applicant Details\CHAN, Kwok Chak\After\K C Chan .after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50" y="838200"/>
            <a:ext cx="3429000" cy="609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-1222447" y="72953"/>
            <a:ext cx="1070047" cy="1070047"/>
            <a:chOff x="76200" y="72953"/>
            <a:chExt cx="1070047" cy="107004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72953"/>
              <a:ext cx="1070047" cy="107004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12885" y="2387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4</a:t>
              </a:r>
              <a:endParaRPr lang="en-US" sz="2800" b="1" dirty="0"/>
            </a:p>
          </p:txBody>
        </p:sp>
      </p:grpSp>
      <p:sp>
        <p:nvSpPr>
          <p:cNvPr id="19" name="Pentagon 18"/>
          <p:cNvSpPr/>
          <p:nvPr/>
        </p:nvSpPr>
        <p:spPr>
          <a:xfrm flipH="1">
            <a:off x="5254950" y="2895600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4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35.6</a:t>
            </a:r>
            <a:r>
              <a:rPr lang="zh-TW" altLang="en-US" sz="24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磅</a:t>
            </a:r>
            <a:r>
              <a:rPr lang="en-US" altLang="zh-TW" sz="2400" b="1" dirty="0" err="1" smtClean="0">
                <a:solidFill>
                  <a:schemeClr val="tx1"/>
                </a:solidFill>
                <a:ea typeface="華康儷中黑" panose="020B0509000000000000" pitchFamily="49" charset="-120"/>
              </a:rPr>
              <a:t>lbs</a:t>
            </a:r>
            <a:endParaRPr lang="en-US" altLang="zh-TW" sz="2400" b="1" dirty="0">
              <a:solidFill>
                <a:schemeClr val="tx1"/>
              </a:solidFill>
              <a:ea typeface="華康儷中黑" panose="020B0509000000000000" pitchFamily="49" charset="-120"/>
            </a:endParaRPr>
          </a:p>
        </p:txBody>
      </p:sp>
      <p:sp>
        <p:nvSpPr>
          <p:cNvPr id="20" name="Pentagon 19"/>
          <p:cNvSpPr/>
          <p:nvPr/>
        </p:nvSpPr>
        <p:spPr>
          <a:xfrm flipH="1">
            <a:off x="5254950" y="3682469"/>
            <a:ext cx="251745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13.6%</a:t>
            </a:r>
            <a:r>
              <a:rPr lang="zh-TW" altLang="en-US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脂</a:t>
            </a: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肪</a:t>
            </a: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%</a:t>
            </a:r>
            <a: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Fat</a:t>
            </a:r>
          </a:p>
        </p:txBody>
      </p:sp>
      <p:sp>
        <p:nvSpPr>
          <p:cNvPr id="21" name="Pentagon 20"/>
          <p:cNvSpPr/>
          <p:nvPr/>
        </p:nvSpPr>
        <p:spPr>
          <a:xfrm flipH="1">
            <a:off x="5254950" y="4523715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9.5</a:t>
            </a: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吋</a:t>
            </a:r>
            <a:r>
              <a:rPr lang="zh-TW" altLang="en-US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腰</a:t>
            </a:r>
            <a:r>
              <a:rPr lang="zh-TW" altLang="en-US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圍</a:t>
            </a:r>
            <a:r>
              <a:rPr lang="en-US" altLang="zh-TW" sz="2000" b="1" dirty="0" smtClean="0">
                <a:solidFill>
                  <a:schemeClr val="tx1"/>
                </a:solidFill>
                <a:ea typeface="華康儷中黑" panose="020B0509000000000000" pitchFamily="49" charset="-120"/>
              </a:rPr>
              <a:t>Waistline </a:t>
            </a:r>
            <a:r>
              <a:rPr lang="en-US" altLang="zh-TW" sz="2000" b="1" dirty="0">
                <a:solidFill>
                  <a:schemeClr val="tx1"/>
                </a:solidFill>
                <a:ea typeface="華康儷中黑" panose="020B0509000000000000" pitchFamily="49" charset="-120"/>
              </a:rPr>
              <a:t>Inch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9383" y="238780"/>
            <a:ext cx="37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Pentagon 27"/>
          <p:cNvSpPr/>
          <p:nvPr/>
        </p:nvSpPr>
        <p:spPr>
          <a:xfrm>
            <a:off x="2199887" y="5181600"/>
            <a:ext cx="3436063" cy="939992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#1 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陳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國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澤</a:t>
            </a:r>
            <a: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</a:b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 </a:t>
            </a:r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CHAN Kwok </a:t>
            </a:r>
            <a:r>
              <a:rPr lang="en-US" altLang="zh-TW" sz="2800" b="1" dirty="0" err="1">
                <a:solidFill>
                  <a:schemeClr val="accent5">
                    <a:lumMod val="75000"/>
                  </a:schemeClr>
                </a:solidFill>
                <a:ea typeface="華康儷中黑" panose="020B0509000000000000" pitchFamily="49" charset="-120"/>
              </a:rPr>
              <a:t>Chak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ea typeface="華康儷中黑" panose="020B0509000000000000" pitchFamily="49" charset="-12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華康儷中黑" panose="020B0509000000000000" pitchFamily="49" charset="-120"/>
              </a:rPr>
              <a:t>冠</a:t>
            </a:r>
            <a:r>
              <a:rPr lang="zh-TW" alt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華康儷中黑" panose="020B0509000000000000" pitchFamily="49" charset="-120"/>
              </a:rPr>
              <a:t>軍 </a:t>
            </a:r>
            <a:endParaRPr lang="en-US" altLang="zh-TW" sz="40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華康儷中黑" panose="020B0509000000000000" pitchFamily="49" charset="-120"/>
            </a:endParaRPr>
          </a:p>
          <a:p>
            <a:pPr algn="ctr"/>
            <a:r>
              <a:rPr lang="en-US" altLang="zh-TW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華康儷中黑" panose="020B0509000000000000" pitchFamily="49" charset="-120"/>
              </a:rPr>
              <a:t>CHAMPION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華康儷中黑" panose="020B0509000000000000" pitchFamily="49" charset="-12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4800" y="298730"/>
            <a:ext cx="10058400" cy="6400800"/>
            <a:chOff x="0" y="0"/>
            <a:chExt cx="10825567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1" b="98121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0"/>
              <a:ext cx="6858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2743200"/>
              <a:ext cx="1082556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perspectiveHeroicExtremeRightFacing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zh-TW" altLang="en-US" sz="8000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ea typeface="華康儷中黑" panose="020B0509000000000000" pitchFamily="49" charset="-120"/>
                </a:rPr>
                <a:t>冠</a:t>
              </a:r>
              <a:r>
                <a:rPr lang="zh-TW" altLang="en-US" sz="80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ea typeface="華康儷中黑" panose="020B0509000000000000" pitchFamily="49" charset="-120"/>
                </a:rPr>
                <a:t>軍</a:t>
              </a:r>
              <a:endParaRPr lang="en-US" altLang="zh-TW" sz="8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8000" b="1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ea typeface="華康儷中黑" panose="020B0509000000000000" pitchFamily="49" charset="-120"/>
                </a:rPr>
                <a:t>CHAMPION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753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8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r>
              <a:rPr lang="zh-TW" altLang="en-US" sz="3200" dirty="0">
                <a:latin typeface="+mn-lt"/>
                <a:ea typeface="華康儷中黑" panose="020B0509000000000000" pitchFamily="49" charset="-120"/>
              </a:rPr>
              <a:t>為甚麼你應考慮與顧客談論體重問題？</a:t>
            </a:r>
            <a:r>
              <a:rPr lang="en-US" altLang="zh-TW" sz="3200" dirty="0">
                <a:latin typeface="+mn-lt"/>
                <a:ea typeface="華康儷中黑" panose="020B0509000000000000" pitchFamily="49" charset="-120"/>
              </a:rPr>
              <a:t/>
            </a:r>
            <a:br>
              <a:rPr lang="en-US" altLang="zh-TW" sz="3200" dirty="0">
                <a:latin typeface="+mn-lt"/>
                <a:ea typeface="華康儷中黑" panose="020B0509000000000000" pitchFamily="49" charset="-120"/>
              </a:rPr>
            </a:br>
            <a:r>
              <a:rPr lang="en-US" sz="2400" dirty="0">
                <a:latin typeface="+mn-lt"/>
                <a:ea typeface="華康儷中黑" panose="020B0509000000000000" pitchFamily="49" charset="-120"/>
              </a:rPr>
              <a:t>Why Should You Consider Talking About the Weight with your Customers?</a:t>
            </a:r>
            <a:endParaRPr lang="en-US" sz="2400" b="0" dirty="0">
              <a:latin typeface="+mn-lt"/>
              <a:ea typeface="華康儷中黑" pitchFamily="49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3810000"/>
            <a:ext cx="6172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Worldwide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obesity has nearly doubled since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1980</a:t>
            </a:r>
            <a:endParaRPr lang="en-US" sz="20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In 2008, more than 1.4 billion adults, 20 and older, were overweight. Of these over 200 million men and nearly 300 million women were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obese</a:t>
            </a:r>
            <a:endParaRPr lang="en-US" sz="20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35% of adults aged 20 and over were overweight in 2008, and 11% were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obese</a:t>
            </a:r>
            <a:endParaRPr lang="en-US" sz="20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More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than 40 million children under the age of 5 were overweight or obese in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2012</a:t>
            </a:r>
            <a:endParaRPr lang="en-US" sz="20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ea typeface="華康儷中黑" panose="020B0509000000000000" pitchFamily="49" charset="-120"/>
              </a:rPr>
              <a:t>Obesity is </a:t>
            </a:r>
            <a:r>
              <a:rPr lang="en-US" sz="2000" b="1" dirty="0" smtClean="0">
                <a:solidFill>
                  <a:srgbClr val="FF0000"/>
                </a:solidFill>
                <a:ea typeface="華康儷中黑" panose="020B0509000000000000" pitchFamily="49" charset="-120"/>
              </a:rPr>
              <a:t>preventable</a:t>
            </a:r>
            <a:endParaRPr lang="en-US" sz="2000" b="1" dirty="0">
              <a:solidFill>
                <a:srgbClr val="FF0000"/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1600200"/>
            <a:ext cx="7315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自</a:t>
            </a:r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1980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年以來全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球的肥胖人口增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加了近一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倍 </a:t>
            </a:r>
            <a:endParaRPr lang="zh-TW" altLang="en-US" sz="22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在</a:t>
            </a:r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2008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年，超過</a:t>
            </a:r>
            <a:r>
              <a:rPr lang="en-US" altLang="zh-TW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14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億</a:t>
            </a:r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20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歲以上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的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成年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人體重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超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標</a:t>
            </a:r>
            <a:r>
              <a:rPr lang="en-US" altLang="zh-TW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</a:b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當中超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過</a:t>
            </a:r>
            <a:r>
              <a:rPr lang="en-US" altLang="zh-TW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2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億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男性及接近</a:t>
            </a:r>
            <a:r>
              <a:rPr lang="en-US" altLang="zh-TW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3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億女性屬於癡肥 </a:t>
            </a:r>
            <a:endParaRPr lang="zh-TW" altLang="en-US" sz="22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在</a:t>
            </a:r>
            <a:r>
              <a:rPr lang="en-US" altLang="zh-TW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2008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年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， </a:t>
            </a:r>
            <a:r>
              <a:rPr lang="en-US" altLang="zh-TW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35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％的</a:t>
            </a:r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20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歲以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上成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年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人超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重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，</a:t>
            </a:r>
            <a:r>
              <a:rPr lang="en-US" altLang="zh-TW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11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％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為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癡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肥</a:t>
            </a:r>
            <a:endParaRPr lang="zh-TW" altLang="en-US" sz="22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在</a:t>
            </a:r>
            <a:r>
              <a:rPr lang="en-US" altLang="zh-TW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2012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年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， 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超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過</a:t>
            </a:r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40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萬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名</a:t>
            </a:r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5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歲以下的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兒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童超重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或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癡</a:t>
            </a:r>
            <a:r>
              <a:rPr lang="zh-TW" altLang="en-US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肥 </a:t>
            </a:r>
            <a:endParaRPr lang="zh-TW" altLang="en-US" sz="22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b="1" dirty="0">
                <a:solidFill>
                  <a:srgbClr val="FF0000"/>
                </a:solidFill>
                <a:ea typeface="華康儷中黑" panose="020B0509000000000000" pitchFamily="49" charset="-120"/>
              </a:rPr>
              <a:t>肥胖是可以預防</a:t>
            </a:r>
            <a:r>
              <a:rPr lang="zh-TW" altLang="en-US" sz="2200" b="1" dirty="0" smtClean="0">
                <a:solidFill>
                  <a:srgbClr val="FF0000"/>
                </a:solidFill>
                <a:ea typeface="華康儷中黑" panose="020B0509000000000000" pitchFamily="49" charset="-120"/>
              </a:rPr>
              <a:t>的</a:t>
            </a:r>
            <a:endParaRPr lang="en-US" sz="2200" b="1" dirty="0">
              <a:solidFill>
                <a:srgbClr val="FF0000"/>
              </a:solidFill>
              <a:ea typeface="華康儷中黑" panose="020B0509000000000000" pitchFamily="49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639312"/>
            <a:ext cx="5257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Source: http</a:t>
            </a:r>
            <a:r>
              <a:rPr lang="en-US" sz="1100" dirty="0"/>
              <a:t>://www.who.int/mediacentre/factsheets/fs311/en/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72" y="1469321"/>
            <a:ext cx="2076528" cy="664279"/>
          </a:xfrm>
          <a:prstGeom prst="rect">
            <a:avLst/>
          </a:prstGeom>
        </p:spPr>
      </p:pic>
      <p:pic>
        <p:nvPicPr>
          <p:cNvPr id="7" name="Picture 7" descr="C:\Users\joeyw\Desktop\PIC\2323\_44331020_global_obesity_gr203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48400" y="3429000"/>
            <a:ext cx="2675623" cy="3229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5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594FF">
                <a:alpha val="78824"/>
              </a:srgb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76816"/>
            <a:ext cx="4788686" cy="46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r>
              <a:rPr lang="zh-TW" altLang="en-US" sz="3200" dirty="0">
                <a:latin typeface="+mn-lt"/>
                <a:ea typeface="華康儷中黑" panose="020B0509000000000000" pitchFamily="49" charset="-120"/>
              </a:rPr>
              <a:t>為甚麼你應考慮與顧客談論體重問題？</a:t>
            </a:r>
            <a:r>
              <a:rPr lang="en-US" altLang="zh-TW" sz="3200" dirty="0">
                <a:latin typeface="+mn-lt"/>
                <a:ea typeface="華康儷中黑" panose="020B0509000000000000" pitchFamily="49" charset="-120"/>
              </a:rPr>
              <a:t/>
            </a:r>
            <a:br>
              <a:rPr lang="en-US" altLang="zh-TW" sz="3200" dirty="0">
                <a:latin typeface="+mn-lt"/>
                <a:ea typeface="華康儷中黑" panose="020B0509000000000000" pitchFamily="49" charset="-120"/>
              </a:rPr>
            </a:br>
            <a:r>
              <a:rPr lang="en-US" sz="2400" dirty="0">
                <a:latin typeface="+mn-lt"/>
                <a:ea typeface="華康儷中黑" panose="020B0509000000000000" pitchFamily="49" charset="-120"/>
              </a:rPr>
              <a:t>Why Should You Consider Talking About the Weight with your Customers?</a:t>
            </a:r>
            <a:endParaRPr lang="en-US" sz="2400" b="0" dirty="0">
              <a:latin typeface="+mn-lt"/>
              <a:ea typeface="華康儷中黑" panose="020B0509000000000000" pitchFamily="49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959114"/>
            <a:ext cx="419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於二零一二年四月年齡介乎</a:t>
            </a:r>
            <a:r>
              <a:rPr lang="en-US" altLang="zh-TW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18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至</a:t>
            </a:r>
            <a:r>
              <a:rPr lang="en-US" altLang="zh-TW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64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歲之間人士的選定健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康風</a:t>
            </a: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險</a:t>
            </a:r>
            <a:endParaRPr lang="en-US" sz="20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2667000"/>
            <a:ext cx="28921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200" u="sng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超重及肥</a:t>
            </a:r>
            <a:r>
              <a:rPr lang="zh-TW" altLang="en-US" sz="2200" u="sng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胖</a:t>
            </a:r>
            <a:r>
              <a:rPr lang="en-US" altLang="zh-TW" sz="2200" u="sng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2200" u="sng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</a:br>
            <a:r>
              <a:rPr lang="en-US" altLang="zh-TW" sz="22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(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體重指標</a:t>
            </a:r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23.0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或以上</a:t>
            </a:r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)</a:t>
            </a:r>
            <a:endParaRPr lang="en-US" sz="22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3048" y="3429000"/>
            <a:ext cx="16225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男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性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47.2%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女性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27.8%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合計</a:t>
            </a:r>
            <a:r>
              <a:rPr lang="en-US" altLang="zh-TW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36.6%</a:t>
            </a:r>
            <a:endParaRPr lang="en-US" sz="20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596390"/>
            <a:ext cx="6553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ea typeface="華康儷中黑" panose="020B0509000000000000" pitchFamily="49" charset="-120"/>
              </a:rPr>
              <a:t>Source: http</a:t>
            </a:r>
            <a:r>
              <a:rPr lang="en-US" sz="1100" dirty="0">
                <a:ea typeface="華康儷中黑" panose="020B0509000000000000" pitchFamily="49" charset="-120"/>
              </a:rPr>
              <a:t>://www.dh.gov.hk/tc_chi/statistics/statistics_hs/files/Health_Statistics_pamphlet_TC.pdf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4488359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200" u="sng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體能活動量不足</a:t>
            </a:r>
          </a:p>
          <a:p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(</a:t>
            </a:r>
            <a:r>
              <a:rPr lang="zh-TW" altLang="en-US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按世界衞生組織的建議</a:t>
            </a:r>
            <a:r>
              <a:rPr lang="en-US" altLang="zh-TW" sz="22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) </a:t>
            </a:r>
            <a:endParaRPr lang="en-US" sz="22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52327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男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性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53.0%</a:t>
            </a:r>
            <a:endParaRPr lang="en-US" altLang="zh-TW" sz="20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女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性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66.6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%</a:t>
            </a:r>
            <a:endParaRPr lang="en-US" sz="20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合</a:t>
            </a:r>
            <a:r>
              <a:rPr lang="zh-TW" altLang="en-US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計</a:t>
            </a:r>
            <a:r>
              <a:rPr lang="en-US" altLang="zh-TW" sz="2000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60.4%</a:t>
            </a:r>
            <a:endParaRPr lang="en-US" sz="2000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1447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本地情況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495800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accent5">
                    <a:lumMod val="50000"/>
                  </a:schemeClr>
                </a:solidFill>
              </a:rPr>
              <a:t>Sedentary Lifestyle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(According to WHO recommendation)</a:t>
            </a:r>
          </a:p>
          <a:p>
            <a:endParaRPr lang="en-US" sz="20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400" y="1447800"/>
            <a:ext cx="1745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Local Situation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1944469"/>
            <a:ext cx="426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April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2012, Specific health risk for people aged between 18 -64 years old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4400" y="270646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u="sng" dirty="0">
                <a:solidFill>
                  <a:schemeClr val="accent5">
                    <a:lumMod val="50000"/>
                  </a:schemeClr>
                </a:solidFill>
              </a:rPr>
              <a:t>Overweight and Obesity </a:t>
            </a:r>
            <a:br>
              <a:rPr lang="en-US" sz="2000" u="sng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(with BMI 23 or above)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34290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Male: 47.2%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Female: 27.8%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Total: 36.6%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4400" y="52578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Male: 53.0%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Female: 66.6%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Total: 60.4%</a:t>
            </a:r>
          </a:p>
        </p:txBody>
      </p:sp>
    </p:spTree>
    <p:extLst>
      <p:ext uri="{BB962C8B-B14F-4D97-AF65-F5344CB8AC3E}">
        <p14:creationId xmlns:p14="http://schemas.microsoft.com/office/powerpoint/2010/main" val="28523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080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與肥胖相關之健康問題的相對風險</a:t>
            </a:r>
            <a:r>
              <a:rPr lang="en-US" altLang="zh-TW" sz="2800" b="1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/>
            </a:r>
            <a:br>
              <a:rPr lang="en-US" altLang="zh-TW" sz="2800" b="1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</a:br>
            <a:r>
              <a:rPr lang="en-US" altLang="zh-TW" sz="2800" b="1" dirty="0" smtClean="0">
                <a:solidFill>
                  <a:schemeClr val="accent5">
                    <a:lumMod val="50000"/>
                  </a:schemeClr>
                </a:solidFill>
                <a:ea typeface="華康儷中黑" panose="020B0509000000000000" pitchFamily="49" charset="-120"/>
              </a:rPr>
              <a:t>Relative health risk with overweight &amp; obesity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a typeface="華康儷中黑" panose="020B0509000000000000" pitchFamily="49" charset="-12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276771"/>
              </p:ext>
            </p:extLst>
          </p:nvPr>
        </p:nvGraphicFramePr>
        <p:xfrm>
          <a:off x="190500" y="2438400"/>
          <a:ext cx="8762999" cy="3870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14700"/>
                <a:gridCol w="2476500"/>
                <a:gridCol w="2971799"/>
              </a:tblGrid>
              <a:tr h="756920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稍微增加 </a:t>
                      </a:r>
                      <a:r>
                        <a:rPr lang="en-US" altLang="zh-TW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1 </a:t>
                      </a:r>
                      <a:r>
                        <a:rPr lang="zh-TW" alt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至 </a:t>
                      </a:r>
                      <a:r>
                        <a:rPr lang="en-US" altLang="zh-TW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2 </a:t>
                      </a:r>
                      <a:r>
                        <a:rPr lang="zh-TW" altLang="en-US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倍</a:t>
                      </a:r>
                      <a:r>
                        <a:rPr lang="en-US" altLang="zh-TW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Risk increased</a:t>
                      </a:r>
                      <a:r>
                        <a:rPr lang="en-US" altLang="zh-TW" sz="16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slightly from 1-2 times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中度增加 </a:t>
                      </a:r>
                      <a:r>
                        <a:rPr lang="en-US" altLang="zh-TW" sz="16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2 </a:t>
                      </a:r>
                      <a:r>
                        <a:rPr lang="zh-TW" altLang="en-US" sz="16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至 </a:t>
                      </a:r>
                      <a:r>
                        <a:rPr lang="en-US" altLang="zh-TW" sz="16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3 </a:t>
                      </a:r>
                      <a:r>
                        <a:rPr lang="zh-TW" altLang="en-US" sz="16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倍</a:t>
                      </a:r>
                      <a:r>
                        <a:rPr lang="en-US" altLang="zh-TW" sz="16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Risk increased moderately between 2-3</a:t>
                      </a:r>
                      <a:r>
                        <a:rPr lang="en-US" altLang="zh-TW" sz="1600" baseline="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times</a:t>
                      </a:r>
                      <a:endParaRPr lang="en-US" sz="1600" dirty="0">
                        <a:solidFill>
                          <a:srgbClr val="0081E2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大幅增加逾 </a:t>
                      </a:r>
                      <a:r>
                        <a:rPr lang="en-US" altLang="zh-TW" sz="16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3 </a:t>
                      </a:r>
                      <a:r>
                        <a:rPr lang="zh-TW" altLang="en-US" sz="16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倍</a:t>
                      </a:r>
                      <a:r>
                        <a:rPr lang="en-US" altLang="zh-TW" sz="16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Risk increased substantially by</a:t>
                      </a:r>
                      <a:r>
                        <a:rPr lang="en-US" altLang="zh-TW" sz="1600" baseline="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over 3 times</a:t>
                      </a:r>
                      <a:endParaRPr lang="en-US" sz="1600" dirty="0">
                        <a:solidFill>
                          <a:srgbClr val="C00000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某幾類癌症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（結腸癌及停經後婦女所患的乳癌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)</a:t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 Some specific</a:t>
                      </a:r>
                      <a:r>
                        <a:rPr lang="en-US" altLang="zh-TW" sz="16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cancers (Colon and postmenopausal breast cancer)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冠心病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Coronary disease     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糖尿病 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Diabetes</a:t>
                      </a:r>
                      <a:endParaRPr lang="zh-TW" altLang="en-US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270319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生殖激素異常</a:t>
                      </a:r>
                      <a:endParaRPr lang="en-US" altLang="zh-TW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Reproductive hormone</a:t>
                      </a:r>
                      <a:r>
                        <a:rPr lang="en-US" altLang="zh-TW" sz="16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abnormalities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高血壓</a:t>
                      </a:r>
                      <a:endParaRPr lang="en-US" altLang="zh-TW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Hypertension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膽囊疾病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Gallbladder Disease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腰痛</a:t>
                      </a:r>
                      <a:endParaRPr lang="en-US" altLang="zh-TW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Lower back Pain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骨關節炎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Osteoarthritis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血脂或膽固醇水平異常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Abnormal</a:t>
                      </a:r>
                      <a:r>
                        <a:rPr lang="en-US" altLang="zh-TW" sz="16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level of                triglyceride or cholesterol 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生育力受損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Impairment of Fertility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痛風症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Gout   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睡眠窒息症</a:t>
                      </a: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Sleep Apnea Syndrome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6550223"/>
            <a:ext cx="502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a typeface="華康儷中黑" panose="020B0509000000000000" pitchFamily="49" charset="-120"/>
              </a:rPr>
              <a:t>Source: http</a:t>
            </a:r>
            <a:r>
              <a:rPr lang="en-US" sz="1200" dirty="0">
                <a:ea typeface="華康儷中黑" panose="020B0509000000000000" pitchFamily="49" charset="-120"/>
              </a:rPr>
              <a:t>://www.info.gov.hk/healthzone/chp/grp-pmpdb-obesity_tc.pdf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7924800" cy="482595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r>
              <a:rPr lang="zh-TW" altLang="en-US" sz="3200" dirty="0">
                <a:latin typeface="+mn-lt"/>
                <a:ea typeface="華康儷中黑" panose="020B0509000000000000" pitchFamily="49" charset="-120"/>
              </a:rPr>
              <a:t>為甚麼你應考慮與顧客談論體重問題？</a:t>
            </a:r>
            <a:r>
              <a:rPr lang="en-US" altLang="zh-TW" sz="3200" dirty="0">
                <a:latin typeface="+mn-lt"/>
                <a:ea typeface="華康儷中黑" panose="020B0509000000000000" pitchFamily="49" charset="-120"/>
              </a:rPr>
              <a:t/>
            </a:r>
            <a:br>
              <a:rPr lang="en-US" altLang="zh-TW" sz="3200" dirty="0">
                <a:latin typeface="+mn-lt"/>
                <a:ea typeface="華康儷中黑" panose="020B0509000000000000" pitchFamily="49" charset="-120"/>
              </a:rPr>
            </a:br>
            <a:r>
              <a:rPr lang="en-US" sz="2400" dirty="0">
                <a:latin typeface="+mn-lt"/>
                <a:ea typeface="華康儷中黑" panose="020B0509000000000000" pitchFamily="49" charset="-120"/>
              </a:rPr>
              <a:t>Why Should You Consider Talking About the Weight with your Customers?</a:t>
            </a:r>
            <a:endParaRPr lang="en-US" sz="2400" b="0" dirty="0">
              <a:latin typeface="+mn-lt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2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zh-TW" altLang="en-US" sz="42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很多人都試過減重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>Everyone Is On Board For a While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410924"/>
            <a:ext cx="8843178" cy="32245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然後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…</a:t>
            </a:r>
          </a:p>
          <a:p>
            <a:pPr>
              <a:spcBef>
                <a:spcPts val="0"/>
              </a:spcBef>
            </a:pP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顧客對「生活質素」 感到不滿</a:t>
            </a:r>
            <a:endParaRPr lang="en-US" sz="2600" dirty="0" smtClean="0">
              <a:solidFill>
                <a:schemeClr val="accent5">
                  <a:lumMod val="50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600" i="1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動力</a:t>
            </a: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下降，感到難以遵從減重計劃</a:t>
            </a:r>
            <a:endParaRPr lang="en-US" sz="2600" dirty="0" smtClean="0">
              <a:solidFill>
                <a:schemeClr val="accent5">
                  <a:lumMod val="50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「節食人士」希望走「捷徑」，忽略以下各項的重要性：</a:t>
            </a:r>
            <a:endParaRPr lang="en-US" sz="2600" dirty="0" smtClean="0">
              <a:solidFill>
                <a:schemeClr val="accent5">
                  <a:lumMod val="50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lvl="1">
              <a:spcBef>
                <a:spcPts val="0"/>
              </a:spcBef>
            </a:pP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運動</a:t>
            </a:r>
            <a:endParaRPr lang="en-US" sz="2600" dirty="0" smtClean="0">
              <a:solidFill>
                <a:schemeClr val="accent5">
                  <a:lumMod val="50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lvl="1">
              <a:spcBef>
                <a:spcPts val="0"/>
              </a:spcBef>
            </a:pP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睡眠</a:t>
            </a:r>
            <a:endParaRPr lang="en-US" sz="2600" dirty="0" smtClean="0">
              <a:solidFill>
                <a:schemeClr val="accent5">
                  <a:lumMod val="50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lvl="1">
              <a:spcBef>
                <a:spcPts val="0"/>
              </a:spcBef>
            </a:pPr>
            <a:r>
              <a:rPr lang="zh-TW" altLang="en-US" sz="26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壓力管理</a:t>
            </a:r>
            <a:endParaRPr lang="en-US" sz="2600" dirty="0" smtClean="0">
              <a:solidFill>
                <a:schemeClr val="accent5">
                  <a:lumMod val="50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4191000"/>
            <a:ext cx="8593156" cy="2907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/>
              <a:buNone/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And then…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Customers complain about “Quality of Life” factors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Lose 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</a:rPr>
              <a:t>momentum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and find it difficult to stay compliant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“Dieters” want a “quick fix” and forget the importance of: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Exercise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Sleep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Stress Management</a:t>
            </a:r>
          </a:p>
        </p:txBody>
      </p:sp>
    </p:spTree>
    <p:extLst>
      <p:ext uri="{BB962C8B-B14F-4D97-AF65-F5344CB8AC3E}">
        <p14:creationId xmlns:p14="http://schemas.microsoft.com/office/powerpoint/2010/main" val="41649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838200" y="122662"/>
            <a:ext cx="9144000" cy="1096538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TW" altLang="en-US" sz="4000" kern="1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>纖形業務－</a:t>
            </a:r>
            <a:r>
              <a:rPr lang="en-US" sz="4000" kern="1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>800</a:t>
            </a:r>
            <a:r>
              <a:rPr lang="zh-TW" altLang="en-US" sz="4000" kern="1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>億美元市</a:t>
            </a:r>
            <a:r>
              <a:rPr lang="zh-TW" altLang="en-US" sz="4000" kern="1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>場</a:t>
            </a:r>
            <a:r>
              <a:rPr lang="en-US" altLang="zh-TW" sz="4000" kern="1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/>
            </a:r>
            <a:br>
              <a:rPr lang="en-US" altLang="zh-TW" sz="4000" kern="1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</a:br>
            <a:r>
              <a:rPr lang="en-US" sz="2800" b="1" dirty="0">
                <a:solidFill>
                  <a:schemeClr val="bg1"/>
                </a:solidFill>
                <a:cs typeface="Arial"/>
              </a:rPr>
              <a:t>Weight Loss </a:t>
            </a:r>
            <a:r>
              <a:rPr lang="en-US" sz="2800" b="1" dirty="0" smtClean="0">
                <a:solidFill>
                  <a:schemeClr val="bg1"/>
                </a:solidFill>
                <a:cs typeface="Arial"/>
              </a:rPr>
              <a:t>Market – USD80 BILLION 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Industry </a:t>
            </a:r>
            <a:endParaRPr lang="en-US" sz="2800" kern="1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  <a:cs typeface="Times New Roman"/>
            </a:endParaRPr>
          </a:p>
        </p:txBody>
      </p:sp>
      <p:sp>
        <p:nvSpPr>
          <p:cNvPr id="10243" name="Rectangle 3"/>
          <p:cNvSpPr>
            <a:spLocks noGrp="1"/>
          </p:cNvSpPr>
          <p:nvPr>
            <p:ph idx="1"/>
          </p:nvPr>
        </p:nvSpPr>
        <p:spPr>
          <a:xfrm>
            <a:off x="228600" y="1734035"/>
            <a:ext cx="4572000" cy="504776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纖形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行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業可分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6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個類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型</a:t>
            </a:r>
            <a:endParaRPr lang="en-US" altLang="zh-TW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食</a:t>
            </a:r>
            <a:r>
              <a:rPr lang="zh-TW" altLang="en-US" sz="3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物、代餐及飲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品</a:t>
            </a:r>
            <a:endParaRPr lang="en-US" altLang="zh-TW" sz="3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藥物</a:t>
            </a:r>
            <a:endParaRPr lang="en-US" altLang="zh-TW" sz="3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醫療</a:t>
            </a:r>
            <a:endParaRPr lang="en-US" altLang="zh-TW" sz="3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營</a:t>
            </a:r>
            <a:r>
              <a:rPr lang="zh-TW" altLang="en-US" sz="3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養補充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品</a:t>
            </a:r>
            <a:endParaRPr lang="en-US" altLang="zh-TW" sz="30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健</a:t>
            </a:r>
            <a:r>
              <a:rPr lang="zh-TW" altLang="en-US" sz="3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身、器械及配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件</a:t>
            </a:r>
            <a:endParaRPr lang="en-US" altLang="zh-TW" sz="3000" dirty="0" smtClean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3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纖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形</a:t>
            </a:r>
            <a:r>
              <a:rPr lang="zh-TW" altLang="en-US" sz="3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業</a:t>
            </a:r>
            <a:r>
              <a:rPr lang="zh-TW" altLang="en-US" sz="30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務</a:t>
            </a:r>
            <a:endParaRPr lang="en-US" sz="30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4663848" y="1669088"/>
            <a:ext cx="4556352" cy="48079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000" dirty="0" smtClean="0">
                <a:solidFill>
                  <a:schemeClr val="accent5">
                    <a:lumMod val="50000"/>
                  </a:schemeClr>
                </a:solidFill>
              </a:rPr>
              <a:t>Diet Industry falls into 6 different categories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Food, Substitutes &amp; Beverages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Drug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Clinical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Supplements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Fitness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, Devices, and Accessories 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Commercial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lvl="1" indent="0">
              <a:buNone/>
              <a:defRPr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defRPr/>
            </a:pP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defRPr/>
            </a:pPr>
            <a:endParaRPr lang="en-US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/>
          </p:cNvSpPr>
          <p:nvPr>
            <p:ph idx="1"/>
          </p:nvPr>
        </p:nvSpPr>
        <p:spPr>
          <a:xfrm>
            <a:off x="244247" y="1447800"/>
            <a:ext cx="8682984" cy="37975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300" b="1" i="1" u="sng" dirty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七</a:t>
            </a:r>
            <a:r>
              <a:rPr lang="zh-TW" altLang="en-US" sz="3300" b="1" i="1" u="sng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成</a:t>
            </a:r>
            <a:r>
              <a:rPr lang="zh-TW" altLang="en-US" sz="33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r>
              <a:rPr lang="zh-TW" altLang="en-US" sz="3300" dirty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喜歡自己進行纖形而不選擇每星期幾次到纖形中心、診所或醫院參加正規</a:t>
            </a:r>
            <a:r>
              <a:rPr lang="zh-TW" altLang="en-US" sz="33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、有</a:t>
            </a:r>
            <a:r>
              <a:rPr lang="zh-TW" altLang="en-US" sz="3300" dirty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系統的纖形計劃</a:t>
            </a:r>
            <a:r>
              <a:rPr lang="zh-TW" altLang="en-US" sz="3300" dirty="0" smtClean="0">
                <a:solidFill>
                  <a:schemeClr val="accent5">
                    <a:lumMod val="50000"/>
                  </a:schemeClr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endParaRPr lang="en-US" sz="3300" dirty="0">
              <a:solidFill>
                <a:schemeClr val="accent5">
                  <a:lumMod val="50000"/>
                </a:schemeClr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301425"/>
            <a:ext cx="9144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2900" dirty="0">
                <a:solidFill>
                  <a:srgbClr val="0070C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這些人仍需要及希望得到協助</a:t>
            </a:r>
            <a:endParaRPr lang="en-US" sz="2900" dirty="0">
              <a:solidFill>
                <a:srgbClr val="0070C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244247" y="4127262"/>
            <a:ext cx="8682984" cy="379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30000"/>
              </a:spcBef>
              <a:buClr>
                <a:schemeClr val="bg1"/>
              </a:buClr>
              <a:buFont typeface="Arial"/>
              <a:buNone/>
              <a:defRPr/>
            </a:pPr>
            <a:r>
              <a:rPr lang="en-US" b="1" i="1" u="sng" dirty="0" smtClean="0">
                <a:solidFill>
                  <a:schemeClr val="accent5">
                    <a:lumMod val="50000"/>
                  </a:schemeClr>
                </a:solidFill>
              </a:rPr>
              <a:t>70%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of people prefer to lose weight by themselves rather than joining a formal, structured program that requires several visits per week to a weight loss center, clinic or hospital.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latin typeface="Century Gothic" pitchFamily="34" charset="0"/>
              <a:cs typeface="MS P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2780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T</a:t>
            </a:r>
            <a:r>
              <a:rPr lang="en-US" sz="3000" dirty="0" smtClean="0">
                <a:solidFill>
                  <a:srgbClr val="0070C0"/>
                </a:solidFill>
              </a:rPr>
              <a:t>hese People Still NEED and WANT Support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9" name="Rectangle 2"/>
          <p:cNvSpPr>
            <a:spLocks noGrp="1"/>
          </p:cNvSpPr>
          <p:nvPr>
            <p:ph type="title"/>
          </p:nvPr>
        </p:nvSpPr>
        <p:spPr>
          <a:xfrm>
            <a:off x="838200" y="122662"/>
            <a:ext cx="9144000" cy="1096538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TW" altLang="en-US" sz="4000" kern="1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>纖形業務－</a:t>
            </a:r>
            <a:r>
              <a:rPr lang="en-US" sz="4000" kern="1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>800</a:t>
            </a:r>
            <a:r>
              <a:rPr lang="zh-TW" altLang="en-US" sz="4000" kern="100" dirty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>億美元市</a:t>
            </a:r>
            <a:r>
              <a:rPr lang="zh-TW" altLang="en-US" sz="4000" kern="1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>場</a:t>
            </a:r>
            <a:r>
              <a:rPr lang="en-US" altLang="zh-TW" sz="4000" kern="1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  <a:t/>
            </a:r>
            <a:br>
              <a:rPr lang="en-US" altLang="zh-TW" sz="4000" kern="100" dirty="0" smtClean="0">
                <a:solidFill>
                  <a:schemeClr val="bg1"/>
                </a:solidFill>
                <a:latin typeface="Calibri" panose="020F0502020204030204" pitchFamily="34" charset="0"/>
                <a:ea typeface="華康儷中黑" panose="020B0509000000000000" pitchFamily="49" charset="-120"/>
                <a:cs typeface="Times New Roman"/>
              </a:rPr>
            </a:br>
            <a:r>
              <a:rPr lang="en-US" sz="2800" b="1" dirty="0">
                <a:solidFill>
                  <a:schemeClr val="bg1"/>
                </a:solidFill>
                <a:cs typeface="Arial"/>
              </a:rPr>
              <a:t>Weight Loss </a:t>
            </a:r>
            <a:r>
              <a:rPr lang="en-US" sz="2800" b="1" dirty="0" smtClean="0">
                <a:solidFill>
                  <a:schemeClr val="bg1"/>
                </a:solidFill>
                <a:cs typeface="Arial"/>
              </a:rPr>
              <a:t>Market – USD80 BILLION </a:t>
            </a:r>
            <a:r>
              <a:rPr lang="en-US" sz="2800" b="1" dirty="0">
                <a:solidFill>
                  <a:schemeClr val="bg1"/>
                </a:solidFill>
                <a:cs typeface="Arial"/>
              </a:rPr>
              <a:t>Industry </a:t>
            </a:r>
            <a:endParaRPr lang="en-US" sz="2800" kern="100" dirty="0">
              <a:solidFill>
                <a:schemeClr val="bg1"/>
              </a:solidFill>
              <a:latin typeface="Calibri" panose="020F0502020204030204" pitchFamily="34" charset="0"/>
              <a:ea typeface="華康儷中黑" panose="020B0509000000000000" pitchFamily="49" charset="-12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533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843265" y="2041469"/>
            <a:ext cx="3709935" cy="367353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219200" y="152400"/>
            <a:ext cx="8280400" cy="1143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r>
              <a:rPr lang="en-US" altLang="zh-TW" sz="4800" dirty="0" smtClean="0">
                <a:ea typeface="華康儷中黑" pitchFamily="49" charset="-120"/>
              </a:rPr>
              <a:t>TLS®</a:t>
            </a:r>
            <a:r>
              <a:rPr lang="zh-TW" altLang="en-US" sz="4800" dirty="0" smtClean="0">
                <a:ea typeface="華康儷中黑" pitchFamily="49" charset="-120"/>
              </a:rPr>
              <a:t>健康生活纖營計劃</a:t>
            </a:r>
            <a:endParaRPr lang="en-US" altLang="zh-TW" sz="4800" dirty="0" smtClean="0">
              <a:ea typeface="華康儷中黑" pitchFamily="49" charset="-120"/>
            </a:endParaRPr>
          </a:p>
          <a:p>
            <a:r>
              <a:rPr lang="en-US" altLang="zh-TW" sz="4500" dirty="0" smtClean="0">
                <a:ea typeface="華康儷中黑" pitchFamily="49" charset="-120"/>
              </a:rPr>
              <a:t>TLS</a:t>
            </a:r>
            <a:r>
              <a:rPr lang="en-US" altLang="zh-TW" sz="4800" dirty="0" smtClean="0">
                <a:ea typeface="華康儷中黑" pitchFamily="49" charset="-120"/>
              </a:rPr>
              <a:t>®</a:t>
            </a:r>
            <a:r>
              <a:rPr lang="en-US" altLang="zh-TW" sz="4500" dirty="0" smtClean="0">
                <a:ea typeface="華康儷中黑" pitchFamily="49" charset="-120"/>
              </a:rPr>
              <a:t> Weight Loss Solution</a:t>
            </a:r>
            <a:r>
              <a:rPr lang="zh-TW" altLang="en-US" sz="4500" dirty="0" smtClean="0">
                <a:ea typeface="華康儷中黑" pitchFamily="49" charset="-120"/>
              </a:rPr>
              <a:t> </a:t>
            </a:r>
            <a:endParaRPr lang="en-US" sz="4500" dirty="0"/>
          </a:p>
        </p:txBody>
      </p:sp>
      <p:grpSp>
        <p:nvGrpSpPr>
          <p:cNvPr id="8" name="Group 7"/>
          <p:cNvGrpSpPr/>
          <p:nvPr/>
        </p:nvGrpSpPr>
        <p:grpSpPr>
          <a:xfrm>
            <a:off x="539317" y="2133600"/>
            <a:ext cx="3733800" cy="3626959"/>
            <a:chOff x="539317" y="2133600"/>
            <a:chExt cx="3733800" cy="3626959"/>
          </a:xfrm>
        </p:grpSpPr>
        <p:sp>
          <p:nvSpPr>
            <p:cNvPr id="4" name="Oval 3"/>
            <p:cNvSpPr/>
            <p:nvPr/>
          </p:nvSpPr>
          <p:spPr>
            <a:xfrm>
              <a:off x="539317" y="2133600"/>
              <a:ext cx="3733800" cy="362695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802303" y="2405109"/>
              <a:ext cx="3207827" cy="311603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219200" y="3124200"/>
              <a:ext cx="23622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TW" altLang="en-US" sz="4000" b="1" dirty="0">
                  <a:solidFill>
                    <a:schemeClr val="bg1"/>
                  </a:solidFill>
                  <a:latin typeface="Calibri" pitchFamily="34" charset="0"/>
                  <a:ea typeface="華康儷中黑" pitchFamily="49" charset="-120"/>
                </a:rPr>
                <a:t>健康飲</a:t>
              </a:r>
              <a:r>
                <a:rPr lang="zh-TW" altLang="en-US" sz="4000" b="1" dirty="0" smtClean="0">
                  <a:solidFill>
                    <a:schemeClr val="bg1"/>
                  </a:solidFill>
                  <a:latin typeface="Calibri" pitchFamily="34" charset="0"/>
                  <a:ea typeface="華康儷中黑" pitchFamily="49" charset="-120"/>
                </a:rPr>
                <a:t>食</a:t>
              </a:r>
              <a:endParaRPr lang="en-US" altLang="zh-TW" sz="4000" b="1" dirty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endParaRPr>
            </a:p>
            <a:p>
              <a:pPr algn="ctr">
                <a:defRPr/>
              </a:pPr>
              <a:r>
                <a:rPr lang="zh-TW" altLang="en-US" sz="2000" b="1" dirty="0">
                  <a:solidFill>
                    <a:schemeClr val="bg1"/>
                  </a:solidFill>
                  <a:latin typeface="Calibri" pitchFamily="34" charset="0"/>
                  <a:ea typeface="華康儷中黑" pitchFamily="49" charset="-120"/>
                </a:rPr>
                <a:t>低升糖指數飲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Calibri" pitchFamily="34" charset="0"/>
                  <a:ea typeface="華康儷中黑" pitchFamily="49" charset="-120"/>
                </a:rPr>
                <a:t>食</a:t>
              </a:r>
              <a:r>
                <a:rPr lang="en-US" altLang="zh-TW" sz="2800" b="1" dirty="0" smtClean="0">
                  <a:solidFill>
                    <a:schemeClr val="bg1"/>
                  </a:solidFill>
                  <a:latin typeface="Calibri" pitchFamily="34" charset="0"/>
                  <a:ea typeface="華康儷中黑" pitchFamily="49" charset="-120"/>
                </a:rPr>
                <a:t/>
              </a:r>
              <a:br>
                <a:rPr lang="en-US" altLang="zh-TW" sz="2800" b="1" dirty="0" smtClean="0">
                  <a:solidFill>
                    <a:schemeClr val="bg1"/>
                  </a:solidFill>
                  <a:latin typeface="Calibri" pitchFamily="34" charset="0"/>
                  <a:ea typeface="華康儷中黑" pitchFamily="49" charset="-120"/>
                </a:rPr>
              </a:br>
              <a:r>
                <a:rPr lang="en-US" altLang="zh-TW" sz="2800" b="1" dirty="0" smtClean="0">
                  <a:solidFill>
                    <a:schemeClr val="bg1"/>
                  </a:solidFill>
                  <a:latin typeface="Calibri" pitchFamily="34" charset="0"/>
                  <a:ea typeface="華康儷中黑" pitchFamily="49" charset="-120"/>
                </a:rPr>
                <a:t>Healthy Eating</a:t>
              </a:r>
              <a:endParaRPr lang="en-US" altLang="zh-TW" sz="2800" b="1" dirty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endParaRPr>
            </a:p>
            <a:p>
              <a:pPr algn="ctr">
                <a:defRPr/>
              </a:pPr>
              <a:r>
                <a:rPr lang="en-US" altLang="zh-TW" sz="2000" b="1" dirty="0">
                  <a:solidFill>
                    <a:schemeClr val="bg1"/>
                  </a:solidFill>
                  <a:latin typeface="Calibri" pitchFamily="34" charset="0"/>
                  <a:ea typeface="華康儷中黑" pitchFamily="49" charset="-120"/>
                </a:rPr>
                <a:t>Low GI Diet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5486400" y="1447800"/>
            <a:ext cx="2857123" cy="27753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24745" y="1592516"/>
            <a:ext cx="2559163" cy="24859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08578" y="2057400"/>
            <a:ext cx="2094805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6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行為修正</a:t>
            </a:r>
            <a:endParaRPr lang="en-US" altLang="zh-TW" sz="3600" b="1" dirty="0" smtClean="0">
              <a:solidFill>
                <a:schemeClr val="bg1"/>
              </a:solidFill>
              <a:latin typeface="Calibri" pitchFamily="34" charset="0"/>
              <a:ea typeface="華康儷中黑" pitchFamily="49" charset="-12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zh-TW" sz="28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Behavioral </a:t>
            </a:r>
          </a:p>
          <a:p>
            <a:pPr algn="ctr">
              <a:defRPr/>
            </a:pPr>
            <a:r>
              <a:rPr lang="en-US" altLang="zh-TW" sz="28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Modification</a:t>
            </a:r>
          </a:p>
        </p:txBody>
      </p:sp>
      <p:sp>
        <p:nvSpPr>
          <p:cNvPr id="13" name="Oval 12"/>
          <p:cNvSpPr/>
          <p:nvPr/>
        </p:nvSpPr>
        <p:spPr>
          <a:xfrm>
            <a:off x="4724400" y="4481067"/>
            <a:ext cx="2290063" cy="222453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43811" y="4600249"/>
            <a:ext cx="2051240" cy="199254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00289" y="4876800"/>
            <a:ext cx="1805301" cy="1348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身體構</a:t>
            </a:r>
            <a:r>
              <a:rPr lang="zh-TW" altLang="en-US" sz="2400" b="1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成</a:t>
            </a:r>
            <a:endParaRPr lang="en-US" altLang="zh-TW" sz="2400" b="1" dirty="0" smtClean="0">
              <a:solidFill>
                <a:schemeClr val="bg1"/>
              </a:solidFill>
              <a:latin typeface="華康儷中黑" pitchFamily="49" charset="-120"/>
              <a:ea typeface="華康儷中黑" pitchFamily="49" charset="-12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bg1"/>
                </a:solidFill>
              </a:rPr>
              <a:t>Body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Composition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resentermedia.com - laptop connection - static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12583</TotalTime>
  <Words>2300</Words>
  <Application>Microsoft Office PowerPoint</Application>
  <PresentationFormat>On-screen Show (4:3)</PresentationFormat>
  <Paragraphs>347</Paragraphs>
  <Slides>30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Office Theme</vt:lpstr>
      <vt:lpstr>2_Presentermedia.com - laptop connection - static</vt:lpstr>
      <vt:lpstr>1_Custom Design</vt:lpstr>
      <vt:lpstr>3_Office Theme</vt:lpstr>
      <vt:lpstr>Worksheet</vt:lpstr>
      <vt:lpstr>PowerPoint Presentation</vt:lpstr>
      <vt:lpstr>PowerPoint Presentation</vt:lpstr>
      <vt:lpstr>為甚麼你應考慮與顧客談論體重問題？ Why Should You Consider Talking About the Weight with your Customers?</vt:lpstr>
      <vt:lpstr>為甚麼你應考慮與顧客談論體重問題？ Why Should You Consider Talking About the Weight with your Customers?</vt:lpstr>
      <vt:lpstr>為甚麼你應考慮與顧客談論體重問題？ Why Should You Consider Talking About the Weight with your Customers?</vt:lpstr>
      <vt:lpstr>很多人都試過減重 Everyone Is On Board For a While</vt:lpstr>
      <vt:lpstr>纖形業務－800億美元市場 Weight Loss Market – USD80 BILLION Industry </vt:lpstr>
      <vt:lpstr>纖形業務－800億美元市場 Weight Loss Market – USD80 BILLION Industry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TLS®使命 Mission Statement</vt:lpstr>
      <vt:lpstr>PowerPoint Presentation</vt:lpstr>
      <vt:lpstr>PowerPoint Presentation</vt:lpstr>
      <vt:lpstr>2014 TLS®健康生活纖形比賽 2014 TLS® FIND YOUR FIT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markethongkong</dc:creator>
  <cp:lastModifiedBy>Monie Chan</cp:lastModifiedBy>
  <cp:revision>302</cp:revision>
  <cp:lastPrinted>2014-11-05T08:01:36Z</cp:lastPrinted>
  <dcterms:created xsi:type="dcterms:W3CDTF">2012-10-27T10:26:01Z</dcterms:created>
  <dcterms:modified xsi:type="dcterms:W3CDTF">2014-12-10T05:54:28Z</dcterms:modified>
</cp:coreProperties>
</file>